
<file path=[Content_Types].xml><?xml version="1.0" encoding="utf-8"?>
<Types xmlns="http://schemas.openxmlformats.org/package/2006/content-types">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5" r:id="rId2"/>
    <p:sldId id="418" r:id="rId3"/>
    <p:sldId id="372" r:id="rId4"/>
    <p:sldId id="410" r:id="rId5"/>
    <p:sldId id="419" r:id="rId6"/>
    <p:sldId id="420" r:id="rId7"/>
    <p:sldId id="429" r:id="rId8"/>
    <p:sldId id="409" r:id="rId9"/>
    <p:sldId id="421" r:id="rId10"/>
    <p:sldId id="414" r:id="rId11"/>
    <p:sldId id="412" r:id="rId12"/>
    <p:sldId id="422" r:id="rId13"/>
    <p:sldId id="413" r:id="rId14"/>
    <p:sldId id="423" r:id="rId15"/>
    <p:sldId id="424" r:id="rId16"/>
    <p:sldId id="425" r:id="rId17"/>
    <p:sldId id="415" r:id="rId18"/>
    <p:sldId id="428" r:id="rId19"/>
    <p:sldId id="426" r:id="rId20"/>
    <p:sldId id="416" r:id="rId21"/>
    <p:sldId id="406" r:id="rId22"/>
    <p:sldId id="427" r:id="rId23"/>
    <p:sldId id="417" r:id="rId24"/>
    <p:sldId id="391" r:id="rId25"/>
    <p:sldId id="392" r:id="rId26"/>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CC6416"/>
    <a:srgbClr val="0000FF"/>
    <a:srgbClr val="3333CC"/>
    <a:srgbClr val="00E668"/>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13" autoAdjust="0"/>
    <p:restoredTop sz="94660"/>
  </p:normalViewPr>
  <p:slideViewPr>
    <p:cSldViewPr snapToGrid="0">
      <p:cViewPr varScale="1">
        <p:scale>
          <a:sx n="134" d="100"/>
          <a:sy n="134" d="100"/>
        </p:scale>
        <p:origin x="1518" y="114"/>
      </p:cViewPr>
      <p:guideLst>
        <p:guide orient="horz" pos="2160"/>
        <p:guide pos="2880"/>
      </p:guideLst>
    </p:cSldViewPr>
  </p:slideViewPr>
  <p:notesTextViewPr>
    <p:cViewPr>
      <p:scale>
        <a:sx n="3" d="2"/>
        <a:sy n="3" d="2"/>
      </p:scale>
      <p:origin x="0" y="0"/>
    </p:cViewPr>
  </p:notesTextViewPr>
  <p:notesViewPr>
    <p:cSldViewPr snapToGrid="0">
      <p:cViewPr varScale="1">
        <p:scale>
          <a:sx n="34" d="100"/>
          <a:sy n="34" d="100"/>
        </p:scale>
        <p:origin x="-2196"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wrap="square" lIns="91440" tIns="45720" rIns="91440" bIns="45720" numCol="1" anchor="t" anchorCtr="0" compatLnSpc="1">
            <a:prstTxWarp prst="textNoShape">
              <a:avLst/>
            </a:prstTxWarp>
          </a:bodyPr>
          <a:lstStyle>
            <a:lvl1pPr>
              <a:defRPr sz="1200" smtClean="0">
                <a:latin typeface="Arial" charset="0"/>
                <a:ea typeface="ＭＳ Ｐゴシック" charset="0"/>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C8263E5E-DE83-47A1-9ABB-3B7848CE92C0}" type="datetimeFigureOut">
              <a:rPr lang="en-US"/>
              <a:pPr/>
              <a:t>9/7/2026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wrap="square" lIns="91440" tIns="45720" rIns="91440" bIns="45720" numCol="1" anchor="b" anchorCtr="0" compatLnSpc="1">
            <a:prstTxWarp prst="textNoShape">
              <a:avLst/>
            </a:prstTxWarp>
          </a:bodyPr>
          <a:lstStyle>
            <a:lvl1pPr>
              <a:defRPr sz="1200" smtClean="0">
                <a:latin typeface="Arial" charset="0"/>
                <a:ea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1467064-831F-4338-9400-FEBC7EE7716F}" type="slidenum">
              <a:rPr lang="en-US"/>
              <a:pPr/>
              <a:t>‹#›</a:t>
            </a:fld>
            <a:endParaRPr lang="en-US"/>
          </a:p>
        </p:txBody>
      </p:sp>
    </p:spTree>
    <p:extLst>
      <p:ext uri="{BB962C8B-B14F-4D97-AF65-F5344CB8AC3E}">
        <p14:creationId xmlns:p14="http://schemas.microsoft.com/office/powerpoint/2010/main" val="13944677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777651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7503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79531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9899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002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2679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6653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15286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80223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9998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854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236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1" name="Text Box 7"/>
          <p:cNvSpPr txBox="1">
            <a:spLocks noChangeArrowheads="1"/>
          </p:cNvSpPr>
          <p:nvPr userDrawn="1"/>
        </p:nvSpPr>
        <p:spPr bwMode="auto">
          <a:xfrm>
            <a:off x="76200" y="6553200"/>
            <a:ext cx="1712328" cy="215444"/>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800" dirty="0"/>
              <a:t>© Jim DeLoach, September 2026</a:t>
            </a:r>
          </a:p>
        </p:txBody>
      </p:sp>
      <p:sp>
        <p:nvSpPr>
          <p:cNvPr id="1033" name="Text Box 9"/>
          <p:cNvSpPr txBox="1">
            <a:spLocks noChangeArrowheads="1"/>
          </p:cNvSpPr>
          <p:nvPr userDrawn="1"/>
        </p:nvSpPr>
        <p:spPr bwMode="auto">
          <a:xfrm>
            <a:off x="8785225" y="6553200"/>
            <a:ext cx="307975" cy="214313"/>
          </a:xfrm>
          <a:prstGeom prst="rect">
            <a:avLst/>
          </a:prstGeom>
          <a:noFill/>
          <a:ln w="9525">
            <a:noFill/>
            <a:miter lim="800000"/>
            <a:headEnd/>
            <a:tailEnd/>
          </a:ln>
          <a:effec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66A5771F-1EB2-463C-A8BD-0F497F44F4BD}" type="slidenum">
              <a:rPr lang="en-US" sz="800"/>
              <a:pPr algn="r" eaLnBrk="1" hangingPunct="1"/>
              <a:t>‹#›</a:t>
            </a:fld>
            <a:endParaRPr lang="en-US" sz="8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pitchFamily="34" charset="0"/>
          <a:ea typeface="ＭＳ Ｐゴシック" charset="0"/>
        </a:defRPr>
      </a:lvl2pPr>
      <a:lvl3pPr algn="ctr" rtl="0" eaLnBrk="0" fontAlgn="base" hangingPunct="0">
        <a:spcBef>
          <a:spcPct val="0"/>
        </a:spcBef>
        <a:spcAft>
          <a:spcPct val="0"/>
        </a:spcAft>
        <a:defRPr sz="4400">
          <a:solidFill>
            <a:schemeClr val="tx2"/>
          </a:solidFill>
          <a:latin typeface="Arial" pitchFamily="34" charset="0"/>
          <a:ea typeface="ＭＳ Ｐゴシック" charset="0"/>
        </a:defRPr>
      </a:lvl3pPr>
      <a:lvl4pPr algn="ctr" rtl="0" eaLnBrk="0" fontAlgn="base" hangingPunct="0">
        <a:spcBef>
          <a:spcPct val="0"/>
        </a:spcBef>
        <a:spcAft>
          <a:spcPct val="0"/>
        </a:spcAft>
        <a:defRPr sz="4400">
          <a:solidFill>
            <a:schemeClr val="tx2"/>
          </a:solidFill>
          <a:latin typeface="Arial" pitchFamily="34" charset="0"/>
          <a:ea typeface="ＭＳ Ｐゴシック" charset="0"/>
        </a:defRPr>
      </a:lvl4pPr>
      <a:lvl5pPr algn="ctr" rtl="0" eaLnBrk="0" fontAlgn="base" hangingPunct="0">
        <a:spcBef>
          <a:spcPct val="0"/>
        </a:spcBef>
        <a:spcAft>
          <a:spcPct val="0"/>
        </a:spcAft>
        <a:defRPr sz="4400">
          <a:solidFill>
            <a:schemeClr val="tx2"/>
          </a:solidFill>
          <a:latin typeface="Arial" pitchFamily="34" charset="0"/>
          <a:ea typeface="ＭＳ Ｐゴシック"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deloach.net/SBCARA/"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polar-electric.com/Morse/MRP40-DE/index.html" TargetMode="External"/><Relationship Id="rId2" Type="http://schemas.openxmlformats.org/officeDocument/2006/relationships/hyperlink" Target="https://www.softpedia.com/get/Science-CAD/CW-Decoder.shtml" TargetMode="External"/><Relationship Id="rId1" Type="http://schemas.openxmlformats.org/officeDocument/2006/relationships/slideLayout" Target="../slideLayouts/slideLayout2.xml"/><Relationship Id="rId6" Type="http://schemas.openxmlformats.org/officeDocument/2006/relationships/hyperlink" Target="https://morsenexus.com/products/ditstorm%E2%84%A2-cypher-universal-morse-expert" TargetMode="External"/><Relationship Id="rId5" Type="http://schemas.openxmlformats.org/officeDocument/2006/relationships/hyperlink" Target="https://www.icomamerica.com/lineup/products/IC-7300MK2/" TargetMode="External"/><Relationship Id="rId4" Type="http://schemas.openxmlformats.org/officeDocument/2006/relationships/hyperlink" Target="https://sourceforge.net/projects/fldigi/files/fldigi/"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lay.google.com/store/apps/details?id=net.countrymania.morse&amp;hl=en-US" TargetMode="External"/><Relationship Id="rId7" Type="http://schemas.openxmlformats.org/officeDocument/2006/relationships/hyperlink" Target="https://www.rufzxp.net/" TargetMode="External"/><Relationship Id="rId2" Type="http://schemas.openxmlformats.org/officeDocument/2006/relationships/hyperlink" Target="https://www.cityparkgames.com/games/morse-mania-learn-morse-code" TargetMode="External"/><Relationship Id="rId1" Type="http://schemas.openxmlformats.org/officeDocument/2006/relationships/slideLayout" Target="../slideLayouts/slideLayout2.xml"/><Relationship Id="rId6" Type="http://schemas.openxmlformats.org/officeDocument/2006/relationships/hyperlink" Target="https://www.dxatlas.com/MorseRunner/" TargetMode="External"/><Relationship Id="rId5" Type="http://schemas.openxmlformats.org/officeDocument/2006/relationships/hyperlink" Target="https://www.g4fon.net/" TargetMode="External"/><Relationship Id="rId4" Type="http://schemas.openxmlformats.org/officeDocument/2006/relationships/hyperlink" Target="https://apps.apple.com/us/app/morse-mania-learn-morse-code/id1511042196"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longislandcwclub.org/" TargetMode="External"/><Relationship Id="rId2" Type="http://schemas.openxmlformats.org/officeDocument/2006/relationships/hyperlink" Target="https://cwops.org/cw-academy/" TargetMode="External"/><Relationship Id="rId1" Type="http://schemas.openxmlformats.org/officeDocument/2006/relationships/slideLayout" Target="../slideLayouts/slideLayout2.xml"/><Relationship Id="rId5" Type="http://schemas.openxmlformats.org/officeDocument/2006/relationships/hyperlink" Target="https://lcwo.net/usergroups/415" TargetMode="External"/><Relationship Id="rId4" Type="http://schemas.openxmlformats.org/officeDocument/2006/relationships/hyperlink" Target="https://lcwo.ne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morsecodes.io/morse-code-audio/" TargetMode="External"/><Relationship Id="rId3" Type="http://schemas.openxmlformats.org/officeDocument/2006/relationships/audio" Target="../media/audio2.wav"/><Relationship Id="rId7" Type="http://schemas.openxmlformats.org/officeDocument/2006/relationships/hyperlink" Target="https://en.wikipedia.org/wiki/Morse_code_abbreviations" TargetMode="Externa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5.wav"/><Relationship Id="rId5" Type="http://schemas.openxmlformats.org/officeDocument/2006/relationships/audio" Target="../media/audio4.wav"/><Relationship Id="rId4" Type="http://schemas.openxmlformats.org/officeDocument/2006/relationships/audio" Target="../media/audio3.wav"/></Relationships>
</file>

<file path=ppt/slides/_rels/slide14.xml.rels><?xml version="1.0" encoding="UTF-8" standalone="yes"?>
<Relationships xmlns="http://schemas.openxmlformats.org/package/2006/relationships"><Relationship Id="rId8" Type="http://schemas.openxmlformats.org/officeDocument/2006/relationships/hyperlink" Target="https://en.wikipedia.org/wiki/Morse_code_abbreviations" TargetMode="External"/><Relationship Id="rId3" Type="http://schemas.openxmlformats.org/officeDocument/2006/relationships/audio" Target="../media/audio2.wav"/><Relationship Id="rId7" Type="http://schemas.openxmlformats.org/officeDocument/2006/relationships/audio" Target="../media/audio6.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5.wav"/><Relationship Id="rId5" Type="http://schemas.openxmlformats.org/officeDocument/2006/relationships/audio" Target="../media/audio4.wav"/><Relationship Id="rId4" Type="http://schemas.openxmlformats.org/officeDocument/2006/relationships/audio" Target="../media/audio3.wav"/><Relationship Id="rId9" Type="http://schemas.openxmlformats.org/officeDocument/2006/relationships/hyperlink" Target="https://morsecodes.io/morse-code-audio/" TargetMode="External"/></Relationships>
</file>

<file path=ppt/slides/_rels/slide15.xml.rels><?xml version="1.0" encoding="UTF-8" standalone="yes"?>
<Relationships xmlns="http://schemas.openxmlformats.org/package/2006/relationships"><Relationship Id="rId8" Type="http://schemas.openxmlformats.org/officeDocument/2006/relationships/audio" Target="../media/audio9.wav"/><Relationship Id="rId3" Type="http://schemas.openxmlformats.org/officeDocument/2006/relationships/audio" Target="../media/audio2.wav"/><Relationship Id="rId7" Type="http://schemas.openxmlformats.org/officeDocument/2006/relationships/audio" Target="../media/audio8.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7.wav"/><Relationship Id="rId5" Type="http://schemas.openxmlformats.org/officeDocument/2006/relationships/audio" Target="../media/audio4.wav"/><Relationship Id="rId10" Type="http://schemas.openxmlformats.org/officeDocument/2006/relationships/hyperlink" Target="https://morsecodes.io/morse-code-audio/" TargetMode="External"/><Relationship Id="rId4" Type="http://schemas.openxmlformats.org/officeDocument/2006/relationships/audio" Target="../media/audio3.wav"/><Relationship Id="rId9" Type="http://schemas.openxmlformats.org/officeDocument/2006/relationships/hyperlink" Target="https://en.wikipedia.org/wiki/Morse_code_abbreviations"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en.wikipedia.org/wiki/Morse_code_abbreviations" TargetMode="External"/><Relationship Id="rId3" Type="http://schemas.openxmlformats.org/officeDocument/2006/relationships/audio" Target="../media/audio2.wav"/><Relationship Id="rId7" Type="http://schemas.openxmlformats.org/officeDocument/2006/relationships/audio" Target="../media/audio1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0.wav"/><Relationship Id="rId5" Type="http://schemas.openxmlformats.org/officeDocument/2006/relationships/audio" Target="../media/audio4.wav"/><Relationship Id="rId4" Type="http://schemas.openxmlformats.org/officeDocument/2006/relationships/audio" Target="../media/audio3.wav"/><Relationship Id="rId9" Type="http://schemas.openxmlformats.org/officeDocument/2006/relationships/hyperlink" Target="https://morsecodes.io/morse-code-audio/"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en.wikipedia.org/wiki/Morse_code_abbreviation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k1elsystems.com/WKminiRevB.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www.deloach.net/SBCARA/" TargetMode="External"/><Relationship Id="rId2" Type="http://schemas.openxmlformats.org/officeDocument/2006/relationships/hyperlink" Target="mailto:jim@deloach.ne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4"/>
          <p:cNvSpPr>
            <a:spLocks noGrp="1" noChangeArrowheads="1"/>
          </p:cNvSpPr>
          <p:nvPr>
            <p:ph type="title"/>
          </p:nvPr>
        </p:nvSpPr>
        <p:spPr>
          <a:xfrm>
            <a:off x="400050" y="236538"/>
            <a:ext cx="8343900" cy="1143000"/>
          </a:xfrm>
        </p:spPr>
        <p:txBody>
          <a:bodyPr wrap="square" anchor="ctr">
            <a:normAutofit fontScale="90000"/>
          </a:bodyPr>
          <a:lstStyle/>
          <a:p>
            <a:pPr eaLnBrk="1" hangingPunct="1"/>
            <a:r>
              <a:rPr lang="en-US" dirty="0"/>
              <a:t>Get Started with CW the Easy Way!</a:t>
            </a:r>
          </a:p>
        </p:txBody>
      </p:sp>
      <p:sp>
        <p:nvSpPr>
          <p:cNvPr id="3074" name="Rectangle 5"/>
          <p:cNvSpPr>
            <a:spLocks noGrp="1" noChangeArrowheads="1"/>
          </p:cNvSpPr>
          <p:nvPr>
            <p:ph sz="half" idx="2"/>
          </p:nvPr>
        </p:nvSpPr>
        <p:spPr>
          <a:xfrm>
            <a:off x="552450" y="1572650"/>
            <a:ext cx="4122691" cy="4297363"/>
          </a:xfrm>
        </p:spPr>
        <p:txBody>
          <a:bodyPr wrap="square" anchor="t">
            <a:normAutofit/>
          </a:bodyPr>
          <a:lstStyle/>
          <a:p>
            <a:pPr marL="0" indent="0" eaLnBrk="1" hangingPunct="1">
              <a:buNone/>
            </a:pPr>
            <a:r>
              <a:rPr lang="en-US" dirty="0"/>
              <a:t>Jim DeLoach, WUØI</a:t>
            </a:r>
          </a:p>
          <a:p>
            <a:pPr marL="0" indent="0" eaLnBrk="1" hangingPunct="1">
              <a:buNone/>
            </a:pPr>
            <a:r>
              <a:rPr lang="en-US" dirty="0"/>
              <a:t>8 September 2026</a:t>
            </a:r>
          </a:p>
          <a:p>
            <a:pPr marL="0" indent="0" eaLnBrk="1" hangingPunct="1">
              <a:buNone/>
            </a:pPr>
            <a:endParaRPr lang="en-US" dirty="0"/>
          </a:p>
          <a:p>
            <a:pPr marL="0" indent="0" eaLnBrk="1" hangingPunct="1">
              <a:buNone/>
            </a:pPr>
            <a:r>
              <a:rPr lang="en-US" sz="2000" dirty="0">
                <a:solidFill>
                  <a:srgbClr val="0070C0"/>
                </a:solidFill>
              </a:rPr>
              <a:t>jim@deloach.net</a:t>
            </a:r>
          </a:p>
          <a:p>
            <a:pPr marL="0" indent="0" eaLnBrk="1" hangingPunct="1">
              <a:buNone/>
            </a:pPr>
            <a:endParaRPr lang="en-US" sz="2000" dirty="0"/>
          </a:p>
          <a:p>
            <a:pPr marL="0" indent="0" eaLnBrk="1" hangingPunct="1">
              <a:buNone/>
            </a:pPr>
            <a:r>
              <a:rPr lang="en-US" sz="2000" dirty="0"/>
              <a:t>This presentation can be found at: </a:t>
            </a:r>
            <a:br>
              <a:rPr lang="en-US" sz="2000" dirty="0"/>
            </a:br>
            <a:r>
              <a:rPr lang="en-US" sz="2000" dirty="0">
                <a:solidFill>
                  <a:srgbClr val="0070C0"/>
                </a:solidFill>
                <a:hlinkClick r:id="rId2"/>
              </a:rPr>
              <a:t>www.deloach.net/SBCARA/</a:t>
            </a:r>
            <a:r>
              <a:rPr lang="en-US" sz="2000" dirty="0">
                <a:solidFill>
                  <a:srgbClr val="0070C0"/>
                </a:solidFill>
              </a:rPr>
              <a:t> </a:t>
            </a:r>
            <a:br>
              <a:rPr lang="en-US" dirty="0"/>
            </a:br>
            <a:endParaRPr lang="en-US" i="1" dirty="0"/>
          </a:p>
        </p:txBody>
      </p:sp>
      <p:sp>
        <p:nvSpPr>
          <p:cNvPr id="3" name="TextBox 2">
            <a:extLst>
              <a:ext uri="{FF2B5EF4-FFF2-40B4-BE49-F238E27FC236}">
                <a16:creationId xmlns:a16="http://schemas.microsoft.com/office/drawing/2014/main" id="{FB4A220C-2486-46B9-A1C8-C1DCA2BAFEB9}"/>
              </a:ext>
            </a:extLst>
          </p:cNvPr>
          <p:cNvSpPr txBox="1"/>
          <p:nvPr/>
        </p:nvSpPr>
        <p:spPr>
          <a:xfrm>
            <a:off x="8546315" y="6539023"/>
            <a:ext cx="483475" cy="215444"/>
          </a:xfrm>
          <a:prstGeom prst="rect">
            <a:avLst/>
          </a:prstGeom>
          <a:solidFill>
            <a:schemeClr val="bg1"/>
          </a:solidFill>
        </p:spPr>
        <p:txBody>
          <a:bodyPr wrap="square" rtlCol="0">
            <a:spAutoFit/>
          </a:bodyPr>
          <a:lstStyle/>
          <a:p>
            <a:pPr algn="r"/>
            <a:r>
              <a:rPr lang="en-US" sz="800" dirty="0"/>
              <a:t>v.1.0</a:t>
            </a:r>
          </a:p>
        </p:txBody>
      </p:sp>
      <p:pic>
        <p:nvPicPr>
          <p:cNvPr id="4" name="Picture 3">
            <a:extLst>
              <a:ext uri="{FF2B5EF4-FFF2-40B4-BE49-F238E27FC236}">
                <a16:creationId xmlns:a16="http://schemas.microsoft.com/office/drawing/2014/main" id="{E7EB6158-B1CE-12A1-3B5A-346A16F3AFC9}"/>
              </a:ext>
            </a:extLst>
          </p:cNvPr>
          <p:cNvPicPr>
            <a:picLocks noChangeAspect="1"/>
          </p:cNvPicPr>
          <p:nvPr/>
        </p:nvPicPr>
        <p:blipFill>
          <a:blip r:embed="rId3"/>
          <a:stretch>
            <a:fillRect/>
          </a:stretch>
        </p:blipFill>
        <p:spPr>
          <a:xfrm>
            <a:off x="4764225" y="1572650"/>
            <a:ext cx="4122690" cy="3365240"/>
          </a:xfrm>
          <a:prstGeom prst="rect">
            <a:avLst/>
          </a:prstGeom>
        </p:spPr>
      </p:pic>
      <p:sp>
        <p:nvSpPr>
          <p:cNvPr id="6" name="TextBox 5">
            <a:extLst>
              <a:ext uri="{FF2B5EF4-FFF2-40B4-BE49-F238E27FC236}">
                <a16:creationId xmlns:a16="http://schemas.microsoft.com/office/drawing/2014/main" id="{B56BFFF1-F0BA-BFBA-C60F-E8830A42F12B}"/>
              </a:ext>
            </a:extLst>
          </p:cNvPr>
          <p:cNvSpPr txBox="1"/>
          <p:nvPr/>
        </p:nvSpPr>
        <p:spPr>
          <a:xfrm>
            <a:off x="5592873" y="5029435"/>
            <a:ext cx="2651475" cy="203133"/>
          </a:xfrm>
          <a:prstGeom prst="rect">
            <a:avLst/>
          </a:prstGeom>
          <a:noFill/>
        </p:spPr>
        <p:txBody>
          <a:bodyPr wrap="square" lIns="9144" tIns="9144" rIns="9144" bIns="9144" rtlCol="0">
            <a:spAutoFit/>
          </a:bodyPr>
          <a:lstStyle/>
          <a:p>
            <a:pPr algn="ctr"/>
            <a:r>
              <a:rPr lang="en-US" sz="1200" dirty="0">
                <a:solidFill>
                  <a:schemeClr val="tx1">
                    <a:lumMod val="50000"/>
                    <a:lumOff val="50000"/>
                  </a:schemeClr>
                </a:solidFill>
              </a:rPr>
              <a:t>Bencher BY Series Iambic CW Paddle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53EF9-A919-05FF-D79D-47588536490B}"/>
            </a:ext>
          </a:extLst>
        </p:cNvPr>
        <p:cNvGrpSpPr/>
        <p:nvPr/>
      </p:nvGrpSpPr>
      <p:grpSpPr>
        <a:xfrm>
          <a:off x="0" y="0"/>
          <a:ext cx="0" cy="0"/>
          <a:chOff x="0" y="0"/>
          <a:chExt cx="0" cy="0"/>
        </a:xfrm>
      </p:grpSpPr>
      <p:sp>
        <p:nvSpPr>
          <p:cNvPr id="3073" name="Rectangle 4">
            <a:extLst>
              <a:ext uri="{FF2B5EF4-FFF2-40B4-BE49-F238E27FC236}">
                <a16:creationId xmlns:a16="http://schemas.microsoft.com/office/drawing/2014/main" id="{ADCAE502-DA78-315C-BB24-2636D1E5E70B}"/>
              </a:ext>
            </a:extLst>
          </p:cNvPr>
          <p:cNvSpPr>
            <a:spLocks noGrp="1" noChangeArrowheads="1"/>
          </p:cNvSpPr>
          <p:nvPr>
            <p:ph type="ctrTitle"/>
          </p:nvPr>
        </p:nvSpPr>
        <p:spPr>
          <a:xfrm>
            <a:off x="685800" y="2659232"/>
            <a:ext cx="7772400" cy="1470025"/>
          </a:xfrm>
        </p:spPr>
        <p:txBody>
          <a:bodyPr/>
          <a:lstStyle/>
          <a:p>
            <a:pPr eaLnBrk="1" hangingPunct="1"/>
            <a:r>
              <a:rPr lang="en-US" dirty="0">
                <a:ea typeface="ＭＳ Ｐゴシック" pitchFamily="34" charset="-128"/>
              </a:rPr>
              <a:t>Introduction</a:t>
            </a:r>
          </a:p>
        </p:txBody>
      </p:sp>
    </p:spTree>
    <p:extLst>
      <p:ext uri="{BB962C8B-B14F-4D97-AF65-F5344CB8AC3E}">
        <p14:creationId xmlns:p14="http://schemas.microsoft.com/office/powerpoint/2010/main" val="3273896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F1B8B-AF99-A7EF-7B3B-22BCBD12F1E7}"/>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F89EFBC3-6307-A727-C21D-BD7C66496280}"/>
              </a:ext>
            </a:extLst>
          </p:cNvPr>
          <p:cNvSpPr>
            <a:spLocks noGrp="1"/>
          </p:cNvSpPr>
          <p:nvPr>
            <p:ph type="title"/>
          </p:nvPr>
        </p:nvSpPr>
        <p:spPr>
          <a:xfrm>
            <a:off x="457200" y="274638"/>
            <a:ext cx="8229600" cy="1143000"/>
          </a:xfrm>
        </p:spPr>
        <p:txBody>
          <a:bodyPr/>
          <a:lstStyle/>
          <a:p>
            <a:r>
              <a:rPr lang="en-US" dirty="0"/>
              <a:t>What is CW?</a:t>
            </a:r>
          </a:p>
        </p:txBody>
      </p:sp>
      <p:sp>
        <p:nvSpPr>
          <p:cNvPr id="4098" name="Content Placeholder 2">
            <a:extLst>
              <a:ext uri="{FF2B5EF4-FFF2-40B4-BE49-F238E27FC236}">
                <a16:creationId xmlns:a16="http://schemas.microsoft.com/office/drawing/2014/main" id="{542B9551-A9AB-E735-C13B-076D8C29C2E5}"/>
              </a:ext>
            </a:extLst>
          </p:cNvPr>
          <p:cNvSpPr>
            <a:spLocks noGrp="1"/>
          </p:cNvSpPr>
          <p:nvPr>
            <p:ph idx="1"/>
          </p:nvPr>
        </p:nvSpPr>
        <p:spPr>
          <a:xfrm>
            <a:off x="457200" y="1600200"/>
            <a:ext cx="8229600" cy="4525963"/>
          </a:xfrm>
        </p:spPr>
        <p:txBody>
          <a:bodyPr/>
          <a:lstStyle/>
          <a:p>
            <a:r>
              <a:rPr lang="en-US" dirty="0"/>
              <a:t>CW stands for “Continuous Wave”, a traditional radio communication mode in Amateur Radio that uses on-off keying of a single carrier frequency to transmit Morse code</a:t>
            </a:r>
          </a:p>
          <a:p>
            <a:r>
              <a:rPr lang="en-US" dirty="0"/>
              <a:t>It’s been around since the dawn of radio communications, and it’s still in use today</a:t>
            </a:r>
          </a:p>
        </p:txBody>
      </p:sp>
    </p:spTree>
    <p:extLst>
      <p:ext uri="{BB962C8B-B14F-4D97-AF65-F5344CB8AC3E}">
        <p14:creationId xmlns:p14="http://schemas.microsoft.com/office/powerpoint/2010/main" val="1338726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87D37-C573-3EB0-0DCB-029515EAE59E}"/>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68D5A71D-76EE-9048-0354-BFA1B523F4D7}"/>
              </a:ext>
            </a:extLst>
          </p:cNvPr>
          <p:cNvSpPr>
            <a:spLocks noGrp="1"/>
          </p:cNvSpPr>
          <p:nvPr>
            <p:ph type="title"/>
          </p:nvPr>
        </p:nvSpPr>
        <p:spPr>
          <a:xfrm>
            <a:off x="457200" y="274638"/>
            <a:ext cx="8229600" cy="1143000"/>
          </a:xfrm>
        </p:spPr>
        <p:txBody>
          <a:bodyPr/>
          <a:lstStyle/>
          <a:p>
            <a:r>
              <a:rPr lang="en-US" dirty="0"/>
              <a:t>What’s So Special About CW?</a:t>
            </a:r>
          </a:p>
        </p:txBody>
      </p:sp>
      <p:sp>
        <p:nvSpPr>
          <p:cNvPr id="4098" name="Content Placeholder 2">
            <a:extLst>
              <a:ext uri="{FF2B5EF4-FFF2-40B4-BE49-F238E27FC236}">
                <a16:creationId xmlns:a16="http://schemas.microsoft.com/office/drawing/2014/main" id="{372EE9C8-7589-4CE0-C0CD-C9799201E7A4}"/>
              </a:ext>
            </a:extLst>
          </p:cNvPr>
          <p:cNvSpPr>
            <a:spLocks noGrp="1"/>
          </p:cNvSpPr>
          <p:nvPr>
            <p:ph idx="1"/>
          </p:nvPr>
        </p:nvSpPr>
        <p:spPr>
          <a:xfrm>
            <a:off x="457200" y="1600200"/>
            <a:ext cx="8229600" cy="4525963"/>
          </a:xfrm>
        </p:spPr>
        <p:txBody>
          <a:bodyPr/>
          <a:lstStyle/>
          <a:p>
            <a:r>
              <a:rPr lang="en-US" sz="2800" dirty="0"/>
              <a:t>CW gets through in weak signal conditions when voice communication will not work</a:t>
            </a:r>
          </a:p>
          <a:p>
            <a:pPr lvl="1"/>
            <a:r>
              <a:rPr lang="en-US" sz="2400" dirty="0"/>
              <a:t>CW needs much less bandwidth – about 100 Hz – making it particularly useful in high noise (‘QRN’) or high interference (‘QRM’) situations</a:t>
            </a:r>
          </a:p>
          <a:p>
            <a:pPr lvl="1"/>
            <a:r>
              <a:rPr lang="en-US" sz="2400" dirty="0"/>
              <a:t>Low power (‘QRP’) is much easier to use with CW</a:t>
            </a:r>
          </a:p>
          <a:p>
            <a:r>
              <a:rPr lang="en-US" sz="2800" dirty="0"/>
              <a:t>CW equipment is simpler, smaller, and cheaper</a:t>
            </a:r>
          </a:p>
          <a:p>
            <a:pPr lvl="1"/>
            <a:r>
              <a:rPr lang="en-US" sz="2400" dirty="0"/>
              <a:t>You can even build CW equipment yourself!</a:t>
            </a:r>
          </a:p>
          <a:p>
            <a:r>
              <a:rPr lang="en-US" sz="2800" dirty="0"/>
              <a:t>But where CW really shines is for contests</a:t>
            </a:r>
          </a:p>
          <a:p>
            <a:pPr lvl="1"/>
            <a:r>
              <a:rPr lang="en-US" sz="2400" dirty="0"/>
              <a:t>More on this later in this presentation</a:t>
            </a:r>
          </a:p>
        </p:txBody>
      </p:sp>
    </p:spTree>
    <p:extLst>
      <p:ext uri="{BB962C8B-B14F-4D97-AF65-F5344CB8AC3E}">
        <p14:creationId xmlns:p14="http://schemas.microsoft.com/office/powerpoint/2010/main" val="58130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7B85C-6936-D536-22FB-043F4BEA471A}"/>
            </a:ext>
          </a:extLst>
        </p:cNvPr>
        <p:cNvGrpSpPr/>
        <p:nvPr/>
      </p:nvGrpSpPr>
      <p:grpSpPr>
        <a:xfrm>
          <a:off x="0" y="0"/>
          <a:ext cx="0" cy="0"/>
          <a:chOff x="0" y="0"/>
          <a:chExt cx="0" cy="0"/>
        </a:xfrm>
      </p:grpSpPr>
      <p:sp>
        <p:nvSpPr>
          <p:cNvPr id="3073" name="Rectangle 4">
            <a:extLst>
              <a:ext uri="{FF2B5EF4-FFF2-40B4-BE49-F238E27FC236}">
                <a16:creationId xmlns:a16="http://schemas.microsoft.com/office/drawing/2014/main" id="{947DF596-176E-97F5-4BE4-CB105E37F001}"/>
              </a:ext>
            </a:extLst>
          </p:cNvPr>
          <p:cNvSpPr>
            <a:spLocks noGrp="1" noChangeArrowheads="1"/>
          </p:cNvSpPr>
          <p:nvPr>
            <p:ph type="ctrTitle"/>
          </p:nvPr>
        </p:nvSpPr>
        <p:spPr>
          <a:xfrm>
            <a:off x="685800" y="2659232"/>
            <a:ext cx="7772400" cy="1470025"/>
          </a:xfrm>
        </p:spPr>
        <p:txBody>
          <a:bodyPr/>
          <a:lstStyle/>
          <a:p>
            <a:pPr eaLnBrk="1" hangingPunct="1"/>
            <a:r>
              <a:rPr lang="en-US" dirty="0">
                <a:ea typeface="ＭＳ Ｐゴシック" pitchFamily="34" charset="-128"/>
              </a:rPr>
              <a:t>Morse Code</a:t>
            </a:r>
          </a:p>
        </p:txBody>
      </p:sp>
    </p:spTree>
    <p:extLst>
      <p:ext uri="{BB962C8B-B14F-4D97-AF65-F5344CB8AC3E}">
        <p14:creationId xmlns:p14="http://schemas.microsoft.com/office/powerpoint/2010/main" val="2580784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98D3A-6156-33BE-A23F-DDC4FFCB231C}"/>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B89D9BDA-932F-6817-77E4-D433DAB1B314}"/>
              </a:ext>
            </a:extLst>
          </p:cNvPr>
          <p:cNvSpPr>
            <a:spLocks noGrp="1"/>
          </p:cNvSpPr>
          <p:nvPr>
            <p:ph type="title"/>
          </p:nvPr>
        </p:nvSpPr>
        <p:spPr>
          <a:xfrm>
            <a:off x="457200" y="274638"/>
            <a:ext cx="8229600" cy="1143000"/>
          </a:xfrm>
        </p:spPr>
        <p:txBody>
          <a:bodyPr/>
          <a:lstStyle/>
          <a:p>
            <a:r>
              <a:rPr lang="en-US" dirty="0">
                <a:ea typeface="ＭＳ Ｐゴシック" pitchFamily="34" charset="-128"/>
              </a:rPr>
              <a:t>How to Decode Morse Code</a:t>
            </a:r>
            <a:endParaRPr lang="en-US" dirty="0"/>
          </a:p>
        </p:txBody>
      </p:sp>
      <p:sp>
        <p:nvSpPr>
          <p:cNvPr id="4098" name="Content Placeholder 2">
            <a:extLst>
              <a:ext uri="{FF2B5EF4-FFF2-40B4-BE49-F238E27FC236}">
                <a16:creationId xmlns:a16="http://schemas.microsoft.com/office/drawing/2014/main" id="{7F4DE158-EF3A-E4B3-0B58-CCFE07B7CABB}"/>
              </a:ext>
            </a:extLst>
          </p:cNvPr>
          <p:cNvSpPr>
            <a:spLocks noGrp="1"/>
          </p:cNvSpPr>
          <p:nvPr>
            <p:ph idx="1"/>
          </p:nvPr>
        </p:nvSpPr>
        <p:spPr>
          <a:xfrm>
            <a:off x="457200" y="1600200"/>
            <a:ext cx="8229600" cy="4525963"/>
          </a:xfrm>
        </p:spPr>
        <p:txBody>
          <a:bodyPr/>
          <a:lstStyle/>
          <a:p>
            <a:r>
              <a:rPr lang="en-US" sz="2400" dirty="0"/>
              <a:t>Software and equipment can now decode CW Morse code for you:</a:t>
            </a:r>
          </a:p>
          <a:p>
            <a:pPr lvl="1"/>
            <a:r>
              <a:rPr lang="en-US" sz="2000" dirty="0"/>
              <a:t>Apps like </a:t>
            </a:r>
            <a:r>
              <a:rPr lang="en-US" sz="2000" dirty="0">
                <a:hlinkClick r:id="rId2"/>
              </a:rPr>
              <a:t>CW Decoder</a:t>
            </a:r>
            <a:r>
              <a:rPr lang="en-US" sz="2000" dirty="0"/>
              <a:t>, </a:t>
            </a:r>
            <a:r>
              <a:rPr lang="en-US" sz="2000" dirty="0">
                <a:hlinkClick r:id="rId3"/>
              </a:rPr>
              <a:t>MRP40</a:t>
            </a:r>
            <a:r>
              <a:rPr lang="en-US" sz="2000" dirty="0"/>
              <a:t>, and </a:t>
            </a:r>
            <a:r>
              <a:rPr lang="en-US" sz="2000" dirty="0" err="1">
                <a:hlinkClick r:id="rId4"/>
              </a:rPr>
              <a:t>Fldigi</a:t>
            </a:r>
            <a:r>
              <a:rPr lang="en-US" sz="2000" dirty="0"/>
              <a:t> can decode CW, using your sound card and PC </a:t>
            </a:r>
          </a:p>
          <a:p>
            <a:pPr lvl="1"/>
            <a:r>
              <a:rPr lang="en-US" sz="2000" dirty="0"/>
              <a:t>Some newer rigs include built-in CW decoding, like the </a:t>
            </a:r>
            <a:r>
              <a:rPr lang="en-US" sz="2000" dirty="0">
                <a:hlinkClick r:id="rId5"/>
              </a:rPr>
              <a:t>Icom IC-7300MK2</a:t>
            </a:r>
            <a:endParaRPr lang="en-US" sz="2000" dirty="0"/>
          </a:p>
          <a:p>
            <a:pPr lvl="1"/>
            <a:r>
              <a:rPr lang="en-US" sz="2000" dirty="0"/>
              <a:t>Stand-alone decoder boxes exist, like the </a:t>
            </a:r>
            <a:r>
              <a:rPr lang="en-US" sz="2000" dirty="0" err="1">
                <a:hlinkClick r:id="rId6"/>
              </a:rPr>
              <a:t>DitStorm</a:t>
            </a:r>
            <a:r>
              <a:rPr lang="en-US" sz="2000" dirty="0">
                <a:hlinkClick r:id="rId6"/>
              </a:rPr>
              <a:t> Cypher</a:t>
            </a:r>
            <a:r>
              <a:rPr lang="en-US" sz="2000" dirty="0"/>
              <a:t> </a:t>
            </a:r>
            <a:endParaRPr lang="en-US" sz="1600" dirty="0"/>
          </a:p>
          <a:p>
            <a:r>
              <a:rPr lang="en-US" sz="2400" dirty="0"/>
              <a:t>But to use CW effectively, </a:t>
            </a:r>
            <a:r>
              <a:rPr lang="en-US" sz="2400" b="1" i="1" dirty="0">
                <a:solidFill>
                  <a:srgbClr val="0070C0"/>
                </a:solidFill>
              </a:rPr>
              <a:t>it really helps to be able to decode the CW yourself by ear </a:t>
            </a:r>
            <a:r>
              <a:rPr lang="en-US" sz="2400" dirty="0"/>
              <a:t>– at least a little bit</a:t>
            </a:r>
          </a:p>
          <a:p>
            <a:pPr lvl="1"/>
            <a:r>
              <a:rPr lang="en-US" sz="2000" dirty="0"/>
              <a:t>Without this, it is hard to be responsive enough to what is happening in the QSO</a:t>
            </a:r>
          </a:p>
          <a:p>
            <a:r>
              <a:rPr lang="en-US" sz="2400" dirty="0"/>
              <a:t>So how do you start learning Morse Code?</a:t>
            </a:r>
            <a:endParaRPr lang="en-US" sz="2000" dirty="0"/>
          </a:p>
        </p:txBody>
      </p:sp>
    </p:spTree>
    <p:extLst>
      <p:ext uri="{BB962C8B-B14F-4D97-AF65-F5344CB8AC3E}">
        <p14:creationId xmlns:p14="http://schemas.microsoft.com/office/powerpoint/2010/main" val="4147743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8163D-308E-B6B1-9E73-25117C69CAB1}"/>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65F5B0EF-AD15-EB9A-701F-227732D941E7}"/>
              </a:ext>
            </a:extLst>
          </p:cNvPr>
          <p:cNvSpPr>
            <a:spLocks noGrp="1"/>
          </p:cNvSpPr>
          <p:nvPr>
            <p:ph type="title"/>
          </p:nvPr>
        </p:nvSpPr>
        <p:spPr>
          <a:xfrm>
            <a:off x="457200" y="274638"/>
            <a:ext cx="8229600" cy="935037"/>
          </a:xfrm>
        </p:spPr>
        <p:txBody>
          <a:bodyPr/>
          <a:lstStyle/>
          <a:p>
            <a:r>
              <a:rPr lang="en-US" sz="3600" dirty="0"/>
              <a:t>How To Learn Morse Code - Apps</a:t>
            </a:r>
          </a:p>
        </p:txBody>
      </p:sp>
      <p:sp>
        <p:nvSpPr>
          <p:cNvPr id="4098" name="Content Placeholder 2">
            <a:extLst>
              <a:ext uri="{FF2B5EF4-FFF2-40B4-BE49-F238E27FC236}">
                <a16:creationId xmlns:a16="http://schemas.microsoft.com/office/drawing/2014/main" id="{FB8327D0-00C9-FD88-471C-8550129F3AE8}"/>
              </a:ext>
            </a:extLst>
          </p:cNvPr>
          <p:cNvSpPr>
            <a:spLocks noGrp="1"/>
          </p:cNvSpPr>
          <p:nvPr>
            <p:ph idx="1"/>
          </p:nvPr>
        </p:nvSpPr>
        <p:spPr>
          <a:xfrm>
            <a:off x="457200" y="1209675"/>
            <a:ext cx="8229600" cy="5248275"/>
          </a:xfrm>
        </p:spPr>
        <p:txBody>
          <a:bodyPr/>
          <a:lstStyle/>
          <a:p>
            <a:pPr marL="0" indent="0">
              <a:buNone/>
            </a:pPr>
            <a:r>
              <a:rPr lang="en-US" sz="2000" dirty="0"/>
              <a:t>LOTS of software apps are out there for you to get started learning Morse Code – I asked around and here are a few favorites:</a:t>
            </a:r>
          </a:p>
          <a:p>
            <a:pPr>
              <a:spcBef>
                <a:spcPts val="1200"/>
              </a:spcBef>
            </a:pPr>
            <a:r>
              <a:rPr lang="en-US" sz="2000" dirty="0">
                <a:hlinkClick r:id="rId2"/>
              </a:rPr>
              <a:t>Morse Mania</a:t>
            </a:r>
            <a:r>
              <a:rPr lang="en-US" sz="2000" dirty="0"/>
              <a:t>: </a:t>
            </a:r>
            <a:r>
              <a:rPr lang="en-US" sz="2000" dirty="0">
                <a:hlinkClick r:id="rId3"/>
              </a:rPr>
              <a:t>Android</a:t>
            </a:r>
            <a:r>
              <a:rPr lang="en-US" sz="2000" dirty="0"/>
              <a:t> / </a:t>
            </a:r>
            <a:r>
              <a:rPr lang="en-US" sz="2000" dirty="0">
                <a:hlinkClick r:id="rId4"/>
              </a:rPr>
              <a:t>iOS</a:t>
            </a:r>
            <a:r>
              <a:rPr lang="en-US" sz="2000" dirty="0"/>
              <a:t> app for learning Morse Code from scratch using the “Koch Method”</a:t>
            </a:r>
          </a:p>
          <a:p>
            <a:pPr lvl="1"/>
            <a:r>
              <a:rPr lang="en-US" sz="1600" dirty="0"/>
              <a:t>With the “Koch Method”, you learn characters at full speed right from the beginning, starting with 2 characters, then steadily adding characters as your proficiency grows </a:t>
            </a:r>
          </a:p>
          <a:p>
            <a:pPr>
              <a:spcBef>
                <a:spcPts val="1200"/>
              </a:spcBef>
            </a:pPr>
            <a:r>
              <a:rPr lang="en-US" sz="2000" dirty="0">
                <a:hlinkClick r:id="rId5"/>
              </a:rPr>
              <a:t>G4FON</a:t>
            </a:r>
            <a:r>
              <a:rPr lang="en-US" sz="2000" dirty="0"/>
              <a:t> (SK) authored two popular PC programs including:</a:t>
            </a:r>
          </a:p>
          <a:p>
            <a:pPr lvl="1"/>
            <a:r>
              <a:rPr lang="en-US" sz="1800" dirty="0"/>
              <a:t>a “Koch Method” trainer for beginners for the PC</a:t>
            </a:r>
          </a:p>
          <a:p>
            <a:pPr lvl="1"/>
            <a:r>
              <a:rPr lang="en-US" sz="1800" dirty="0"/>
              <a:t>A contest trainer that simulates specific contests in realistic conditions  </a:t>
            </a:r>
          </a:p>
          <a:p>
            <a:pPr>
              <a:spcBef>
                <a:spcPts val="1200"/>
              </a:spcBef>
            </a:pPr>
            <a:r>
              <a:rPr lang="en-US" sz="2000" dirty="0">
                <a:hlinkClick r:id="rId6"/>
              </a:rPr>
              <a:t>Morse Runner</a:t>
            </a:r>
            <a:r>
              <a:rPr lang="en-US" sz="2000" dirty="0"/>
              <a:t>: also simulates realistic conditions for contests – what I use to get ready for Field Day</a:t>
            </a:r>
          </a:p>
          <a:p>
            <a:pPr>
              <a:spcBef>
                <a:spcPts val="1200"/>
              </a:spcBef>
            </a:pPr>
            <a:r>
              <a:rPr lang="en-US" sz="2000" dirty="0" err="1">
                <a:hlinkClick r:id="rId7"/>
              </a:rPr>
              <a:t>RufzXP</a:t>
            </a:r>
            <a:r>
              <a:rPr lang="en-US" sz="2000" dirty="0"/>
              <a:t>: builds Morse copying speed by receiving call signs</a:t>
            </a:r>
          </a:p>
        </p:txBody>
      </p:sp>
    </p:spTree>
    <p:extLst>
      <p:ext uri="{BB962C8B-B14F-4D97-AF65-F5344CB8AC3E}">
        <p14:creationId xmlns:p14="http://schemas.microsoft.com/office/powerpoint/2010/main" val="3199297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86C2B-B831-27E9-887E-D828801435CC}"/>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2D93EAE1-C417-D954-9AA7-49392E9B1305}"/>
              </a:ext>
            </a:extLst>
          </p:cNvPr>
          <p:cNvSpPr>
            <a:spLocks noGrp="1"/>
          </p:cNvSpPr>
          <p:nvPr>
            <p:ph type="title"/>
          </p:nvPr>
        </p:nvSpPr>
        <p:spPr>
          <a:xfrm>
            <a:off x="457200" y="274638"/>
            <a:ext cx="8229600" cy="935037"/>
          </a:xfrm>
        </p:spPr>
        <p:txBody>
          <a:bodyPr/>
          <a:lstStyle/>
          <a:p>
            <a:r>
              <a:rPr lang="en-US" sz="3200" dirty="0"/>
              <a:t>How To Learn Morse Code – </a:t>
            </a:r>
            <a:br>
              <a:rPr lang="en-US" sz="3200" dirty="0"/>
            </a:br>
            <a:r>
              <a:rPr lang="en-US" sz="3200" dirty="0"/>
              <a:t>Online Programs &amp; Resources</a:t>
            </a:r>
          </a:p>
        </p:txBody>
      </p:sp>
      <p:sp>
        <p:nvSpPr>
          <p:cNvPr id="4098" name="Content Placeholder 2">
            <a:extLst>
              <a:ext uri="{FF2B5EF4-FFF2-40B4-BE49-F238E27FC236}">
                <a16:creationId xmlns:a16="http://schemas.microsoft.com/office/drawing/2014/main" id="{F4B6EB09-BEB0-97C9-64DF-32262AA7F2AA}"/>
              </a:ext>
            </a:extLst>
          </p:cNvPr>
          <p:cNvSpPr>
            <a:spLocks noGrp="1"/>
          </p:cNvSpPr>
          <p:nvPr>
            <p:ph idx="1"/>
          </p:nvPr>
        </p:nvSpPr>
        <p:spPr>
          <a:xfrm>
            <a:off x="457200" y="1371600"/>
            <a:ext cx="8229600" cy="5086350"/>
          </a:xfrm>
        </p:spPr>
        <p:txBody>
          <a:bodyPr/>
          <a:lstStyle/>
          <a:p>
            <a:pPr marL="0" indent="0">
              <a:buNone/>
            </a:pPr>
            <a:r>
              <a:rPr lang="en-US" sz="2000" dirty="0"/>
              <a:t>There are also educational programs as well as online classes and other resources – here are a few favorites:</a:t>
            </a:r>
          </a:p>
          <a:p>
            <a:pPr>
              <a:spcBef>
                <a:spcPts val="1200"/>
              </a:spcBef>
            </a:pPr>
            <a:r>
              <a:rPr lang="en-US" sz="2000" dirty="0">
                <a:hlinkClick r:id="rId2"/>
              </a:rPr>
              <a:t>CW Academy</a:t>
            </a:r>
            <a:r>
              <a:rPr lang="en-US" sz="2000" dirty="0"/>
              <a:t>: offers free, structured, small-group online instruction and peer mentoring</a:t>
            </a:r>
          </a:p>
          <a:p>
            <a:pPr>
              <a:spcBef>
                <a:spcPts val="1200"/>
              </a:spcBef>
            </a:pPr>
            <a:r>
              <a:rPr lang="en-US" sz="2000" dirty="0">
                <a:hlinkClick r:id="rId3"/>
              </a:rPr>
              <a:t>Long Island CW Club</a:t>
            </a:r>
            <a:r>
              <a:rPr lang="en-US" sz="2000" dirty="0"/>
              <a:t>: has weekly online video conference classes</a:t>
            </a:r>
          </a:p>
          <a:p>
            <a:pPr>
              <a:spcBef>
                <a:spcPts val="1200"/>
              </a:spcBef>
            </a:pPr>
            <a:r>
              <a:rPr lang="en-US" sz="2000" dirty="0">
                <a:hlinkClick r:id="rId4"/>
              </a:rPr>
              <a:t>Learn CW Online (LCWO)</a:t>
            </a:r>
            <a:r>
              <a:rPr lang="en-US" sz="2000" dirty="0"/>
              <a:t>: offers an online, browser-based Koch Method CW course, with community score tracking and a community forum</a:t>
            </a:r>
          </a:p>
          <a:p>
            <a:pPr lvl="1"/>
            <a:r>
              <a:rPr lang="en-US" sz="1600" dirty="0"/>
              <a:t>Tim has set up a </a:t>
            </a:r>
            <a:r>
              <a:rPr lang="en-US" sz="1600" dirty="0">
                <a:hlinkClick r:id="rId5"/>
              </a:rPr>
              <a:t>LCWO User Group for the SBCARA</a:t>
            </a:r>
            <a:endParaRPr lang="en-US" sz="1600" dirty="0"/>
          </a:p>
        </p:txBody>
      </p:sp>
    </p:spTree>
    <p:extLst>
      <p:ext uri="{BB962C8B-B14F-4D97-AF65-F5344CB8AC3E}">
        <p14:creationId xmlns:p14="http://schemas.microsoft.com/office/powerpoint/2010/main" val="1749232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5E70-EBBF-AFA3-CC32-BEED6E94D030}"/>
            </a:ext>
          </a:extLst>
        </p:cNvPr>
        <p:cNvGrpSpPr/>
        <p:nvPr/>
      </p:nvGrpSpPr>
      <p:grpSpPr>
        <a:xfrm>
          <a:off x="0" y="0"/>
          <a:ext cx="0" cy="0"/>
          <a:chOff x="0" y="0"/>
          <a:chExt cx="0" cy="0"/>
        </a:xfrm>
      </p:grpSpPr>
      <p:sp>
        <p:nvSpPr>
          <p:cNvPr id="3073" name="Rectangle 4">
            <a:extLst>
              <a:ext uri="{FF2B5EF4-FFF2-40B4-BE49-F238E27FC236}">
                <a16:creationId xmlns:a16="http://schemas.microsoft.com/office/drawing/2014/main" id="{0ED0BE56-4F2C-6333-8F15-86C8C2B23B67}"/>
              </a:ext>
            </a:extLst>
          </p:cNvPr>
          <p:cNvSpPr>
            <a:spLocks noGrp="1" noChangeArrowheads="1"/>
          </p:cNvSpPr>
          <p:nvPr>
            <p:ph type="ctrTitle"/>
          </p:nvPr>
        </p:nvSpPr>
        <p:spPr>
          <a:xfrm>
            <a:off x="685800" y="2659232"/>
            <a:ext cx="7772400" cy="1470025"/>
          </a:xfrm>
        </p:spPr>
        <p:txBody>
          <a:bodyPr/>
          <a:lstStyle/>
          <a:p>
            <a:pPr eaLnBrk="1" hangingPunct="1"/>
            <a:r>
              <a:rPr lang="en-US" dirty="0">
                <a:ea typeface="ＭＳ Ｐゴシック" pitchFamily="34" charset="-128"/>
              </a:rPr>
              <a:t>How to Get Started with CW Once You Know Some Morse</a:t>
            </a:r>
          </a:p>
        </p:txBody>
      </p:sp>
    </p:spTree>
    <p:extLst>
      <p:ext uri="{BB962C8B-B14F-4D97-AF65-F5344CB8AC3E}">
        <p14:creationId xmlns:p14="http://schemas.microsoft.com/office/powerpoint/2010/main" val="3291448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4BB52-352B-1351-931F-6DF373BC70D3}"/>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BFFA863F-FC30-F5B6-AB96-E6446BC57772}"/>
              </a:ext>
            </a:extLst>
          </p:cNvPr>
          <p:cNvSpPr>
            <a:spLocks noGrp="1"/>
          </p:cNvSpPr>
          <p:nvPr>
            <p:ph type="title"/>
          </p:nvPr>
        </p:nvSpPr>
        <p:spPr>
          <a:xfrm>
            <a:off x="457200" y="274638"/>
            <a:ext cx="8229600" cy="1143000"/>
          </a:xfrm>
        </p:spPr>
        <p:txBody>
          <a:bodyPr/>
          <a:lstStyle/>
          <a:p>
            <a:r>
              <a:rPr lang="en-US" dirty="0">
                <a:ea typeface="ＭＳ Ｐゴシック" pitchFamily="34" charset="-128"/>
              </a:rPr>
              <a:t>How to Get Started with CW</a:t>
            </a:r>
            <a:endParaRPr lang="en-US" dirty="0"/>
          </a:p>
        </p:txBody>
      </p:sp>
      <p:sp>
        <p:nvSpPr>
          <p:cNvPr id="4098" name="Content Placeholder 2">
            <a:extLst>
              <a:ext uri="{FF2B5EF4-FFF2-40B4-BE49-F238E27FC236}">
                <a16:creationId xmlns:a16="http://schemas.microsoft.com/office/drawing/2014/main" id="{96F8B8A2-4375-052D-7F30-C2D9E119222A}"/>
              </a:ext>
            </a:extLst>
          </p:cNvPr>
          <p:cNvSpPr>
            <a:spLocks noGrp="1"/>
          </p:cNvSpPr>
          <p:nvPr>
            <p:ph idx="1"/>
          </p:nvPr>
        </p:nvSpPr>
        <p:spPr>
          <a:xfrm>
            <a:off x="457200" y="1600200"/>
            <a:ext cx="8229600" cy="4525963"/>
          </a:xfrm>
        </p:spPr>
        <p:txBody>
          <a:bodyPr/>
          <a:lstStyle/>
          <a:p>
            <a:r>
              <a:rPr lang="en-US" dirty="0"/>
              <a:t>Once you have practiced Morse code with an app and/or with an online class, and you’re ready to dip your toe in the water, it’s time to get on the air!</a:t>
            </a:r>
          </a:p>
          <a:p>
            <a:r>
              <a:rPr lang="en-US" b="1" dirty="0">
                <a:solidFill>
                  <a:srgbClr val="00B050"/>
                </a:solidFill>
              </a:rPr>
              <a:t>The easiest way to start using CW is during friendly contests</a:t>
            </a:r>
          </a:p>
        </p:txBody>
      </p:sp>
    </p:spTree>
    <p:extLst>
      <p:ext uri="{BB962C8B-B14F-4D97-AF65-F5344CB8AC3E}">
        <p14:creationId xmlns:p14="http://schemas.microsoft.com/office/powerpoint/2010/main" val="1657796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ED051-618D-398B-64B4-704FB72D1FCC}"/>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0818CAAC-5AD9-3C6B-697A-E530669A441F}"/>
              </a:ext>
            </a:extLst>
          </p:cNvPr>
          <p:cNvSpPr>
            <a:spLocks noGrp="1"/>
          </p:cNvSpPr>
          <p:nvPr>
            <p:ph type="title"/>
          </p:nvPr>
        </p:nvSpPr>
        <p:spPr>
          <a:xfrm>
            <a:off x="457200" y="274638"/>
            <a:ext cx="8229600" cy="1143000"/>
          </a:xfrm>
        </p:spPr>
        <p:txBody>
          <a:bodyPr/>
          <a:lstStyle/>
          <a:p>
            <a:r>
              <a:rPr lang="en-US" sz="4000" dirty="0"/>
              <a:t>Why Contests Are the Best Way to Start Using CW</a:t>
            </a:r>
          </a:p>
        </p:txBody>
      </p:sp>
      <p:sp>
        <p:nvSpPr>
          <p:cNvPr id="4098" name="Content Placeholder 2">
            <a:extLst>
              <a:ext uri="{FF2B5EF4-FFF2-40B4-BE49-F238E27FC236}">
                <a16:creationId xmlns:a16="http://schemas.microsoft.com/office/drawing/2014/main" id="{6AE83F19-BCDE-AFD3-F06E-4EC86F4C7EC8}"/>
              </a:ext>
            </a:extLst>
          </p:cNvPr>
          <p:cNvSpPr>
            <a:spLocks noGrp="1"/>
          </p:cNvSpPr>
          <p:nvPr>
            <p:ph idx="1"/>
          </p:nvPr>
        </p:nvSpPr>
        <p:spPr>
          <a:xfrm>
            <a:off x="457200" y="1695450"/>
            <a:ext cx="8229600" cy="4430713"/>
          </a:xfrm>
        </p:spPr>
        <p:txBody>
          <a:bodyPr/>
          <a:lstStyle/>
          <a:p>
            <a:r>
              <a:rPr lang="en-US" sz="2400" dirty="0"/>
              <a:t>The exchanges in many CW contests &amp; other on-air events are </a:t>
            </a:r>
            <a:r>
              <a:rPr lang="en-US" sz="2400" b="1" i="1" dirty="0">
                <a:solidFill>
                  <a:srgbClr val="00B050"/>
                </a:solidFill>
              </a:rPr>
              <a:t>short</a:t>
            </a:r>
            <a:r>
              <a:rPr lang="en-US" sz="2400" dirty="0"/>
              <a:t> and </a:t>
            </a:r>
            <a:r>
              <a:rPr lang="en-US" sz="2400" b="1" i="1" dirty="0">
                <a:solidFill>
                  <a:srgbClr val="00B050"/>
                </a:solidFill>
              </a:rPr>
              <a:t>highly prescribed/predictable</a:t>
            </a:r>
            <a:r>
              <a:rPr lang="en-US" sz="2400" dirty="0"/>
              <a:t>, thus </a:t>
            </a:r>
            <a:r>
              <a:rPr lang="en-US" sz="2400" b="1" i="1" dirty="0">
                <a:solidFill>
                  <a:srgbClr val="00B050"/>
                </a:solidFill>
              </a:rPr>
              <a:t>easier to copy</a:t>
            </a:r>
            <a:endParaRPr lang="en-US" sz="2000" b="1" dirty="0">
              <a:solidFill>
                <a:srgbClr val="00B050"/>
              </a:solidFill>
            </a:endParaRPr>
          </a:p>
          <a:p>
            <a:r>
              <a:rPr lang="en-US" sz="2400" dirty="0"/>
              <a:t>Also, certain contests and other events are just more friendly to CW newbies</a:t>
            </a:r>
          </a:p>
          <a:p>
            <a:pPr lvl="1"/>
            <a:r>
              <a:rPr lang="en-US" sz="2000" dirty="0"/>
              <a:t>Non-DX contests, where sophisticated multipliers are not involved and participants are encouraged to maximize total number of QSOs, tend to be the best</a:t>
            </a:r>
          </a:p>
          <a:p>
            <a:pPr lvl="1"/>
            <a:r>
              <a:rPr lang="en-US" sz="2000" dirty="0"/>
              <a:t>Think Field Day, Winter Field Day, California QSO Party, etc.</a:t>
            </a:r>
          </a:p>
          <a:p>
            <a:r>
              <a:rPr lang="en-US" sz="2400" dirty="0"/>
              <a:t>Best to avoid contests that involve a sequence number</a:t>
            </a:r>
            <a:endParaRPr lang="en-US" sz="2000" dirty="0"/>
          </a:p>
          <a:p>
            <a:pPr lvl="1"/>
            <a:endParaRPr lang="en-US" sz="2000" dirty="0"/>
          </a:p>
        </p:txBody>
      </p:sp>
    </p:spTree>
    <p:extLst>
      <p:ext uri="{BB962C8B-B14F-4D97-AF65-F5344CB8AC3E}">
        <p14:creationId xmlns:p14="http://schemas.microsoft.com/office/powerpoint/2010/main" val="3085337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18734-36C9-F5EC-9450-C26D10AB19B1}"/>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3EBC4C43-09CC-A3A9-C297-84642496309E}"/>
              </a:ext>
            </a:extLst>
          </p:cNvPr>
          <p:cNvSpPr>
            <a:spLocks noGrp="1"/>
          </p:cNvSpPr>
          <p:nvPr>
            <p:ph type="title"/>
          </p:nvPr>
        </p:nvSpPr>
        <p:spPr>
          <a:xfrm>
            <a:off x="457200" y="274638"/>
            <a:ext cx="8229600" cy="1143000"/>
          </a:xfrm>
        </p:spPr>
        <p:txBody>
          <a:bodyPr/>
          <a:lstStyle/>
          <a:p>
            <a:r>
              <a:rPr lang="en-US" sz="4000" dirty="0"/>
              <a:t>Other Advantages of Contesting with CW</a:t>
            </a:r>
          </a:p>
        </p:txBody>
      </p:sp>
      <p:sp>
        <p:nvSpPr>
          <p:cNvPr id="4098" name="Content Placeholder 2">
            <a:extLst>
              <a:ext uri="{FF2B5EF4-FFF2-40B4-BE49-F238E27FC236}">
                <a16:creationId xmlns:a16="http://schemas.microsoft.com/office/drawing/2014/main" id="{84B5C96B-F622-8639-B12A-0EE486C8207F}"/>
              </a:ext>
            </a:extLst>
          </p:cNvPr>
          <p:cNvSpPr>
            <a:spLocks noGrp="1"/>
          </p:cNvSpPr>
          <p:nvPr>
            <p:ph idx="1"/>
          </p:nvPr>
        </p:nvSpPr>
        <p:spPr>
          <a:xfrm>
            <a:off x="457200" y="1600200"/>
            <a:ext cx="8229600" cy="4525963"/>
          </a:xfrm>
        </p:spPr>
        <p:txBody>
          <a:bodyPr/>
          <a:lstStyle/>
          <a:p>
            <a:r>
              <a:rPr lang="en-US" sz="2800" dirty="0"/>
              <a:t>CW contest exchanges can be surprisingly quick</a:t>
            </a:r>
          </a:p>
          <a:p>
            <a:pPr lvl="1"/>
            <a:r>
              <a:rPr lang="en-US" sz="2400" dirty="0"/>
              <a:t>Much quicker than the digital modes and even quicker than voice when well executed</a:t>
            </a:r>
          </a:p>
          <a:p>
            <a:r>
              <a:rPr lang="en-US" sz="2800" dirty="0"/>
              <a:t>Exchanges work reliably in much weaker signal conditions and when operating QRP</a:t>
            </a:r>
          </a:p>
          <a:p>
            <a:r>
              <a:rPr lang="en-US" sz="2800" dirty="0"/>
              <a:t>‘QRM’ interference and pile-ups are much easier to manage with CW, so you get through them quicker</a:t>
            </a:r>
          </a:p>
          <a:p>
            <a:r>
              <a:rPr lang="en-US" sz="2800" dirty="0"/>
              <a:t>Often CW QSOs are awarded more points</a:t>
            </a:r>
          </a:p>
          <a:p>
            <a:pPr lvl="1"/>
            <a:endParaRPr lang="en-US" sz="2400" dirty="0"/>
          </a:p>
          <a:p>
            <a:pPr lvl="1"/>
            <a:endParaRPr lang="en-US" sz="2400" dirty="0"/>
          </a:p>
        </p:txBody>
      </p:sp>
    </p:spTree>
    <p:extLst>
      <p:ext uri="{BB962C8B-B14F-4D97-AF65-F5344CB8AC3E}">
        <p14:creationId xmlns:p14="http://schemas.microsoft.com/office/powerpoint/2010/main" val="1871734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B7D64-DCA3-5A7F-42B8-EDBD0CB966A7}"/>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E2E9F11E-4089-2C01-5382-C5D7E89DCA65}"/>
              </a:ext>
            </a:extLst>
          </p:cNvPr>
          <p:cNvSpPr>
            <a:spLocks noGrp="1"/>
          </p:cNvSpPr>
          <p:nvPr>
            <p:ph type="title"/>
          </p:nvPr>
        </p:nvSpPr>
        <p:spPr>
          <a:xfrm>
            <a:off x="442912" y="222659"/>
            <a:ext cx="8258175" cy="1143000"/>
          </a:xfrm>
        </p:spPr>
        <p:txBody>
          <a:bodyPr/>
          <a:lstStyle/>
          <a:p>
            <a:r>
              <a:rPr lang="en-US" sz="3600" dirty="0"/>
              <a:t>Example of a CW </a:t>
            </a:r>
            <a:r>
              <a:rPr lang="en-US" sz="3600" i="1" dirty="0"/>
              <a:t>Field Day</a:t>
            </a:r>
            <a:r>
              <a:rPr lang="en-US" sz="3600" dirty="0"/>
              <a:t> Exchange</a:t>
            </a:r>
            <a:endParaRPr lang="en-US" sz="3600" i="1" dirty="0"/>
          </a:p>
        </p:txBody>
      </p:sp>
      <p:sp>
        <p:nvSpPr>
          <p:cNvPr id="6" name="TextBox 5">
            <a:extLst>
              <a:ext uri="{FF2B5EF4-FFF2-40B4-BE49-F238E27FC236}">
                <a16:creationId xmlns:a16="http://schemas.microsoft.com/office/drawing/2014/main" id="{1C2856F4-48C8-22BF-D04C-7D0E4DD7350B}"/>
              </a:ext>
            </a:extLst>
          </p:cNvPr>
          <p:cNvSpPr txBox="1"/>
          <p:nvPr/>
        </p:nvSpPr>
        <p:spPr>
          <a:xfrm>
            <a:off x="2454720" y="1818745"/>
            <a:ext cx="1985772" cy="757130"/>
          </a:xfrm>
          <a:prstGeom prst="rect">
            <a:avLst/>
          </a:prstGeom>
          <a:noFill/>
        </p:spPr>
        <p:txBody>
          <a:bodyPr wrap="square" lIns="9144" tIns="9144" rIns="9144" bIns="9144" rtlCol="0">
            <a:spAutoFit/>
          </a:bodyPr>
          <a:lstStyle/>
          <a:p>
            <a:pPr algn="ctr"/>
            <a:r>
              <a:rPr lang="en-US" sz="1600" b="1" dirty="0">
                <a:solidFill>
                  <a:srgbClr val="0070C0"/>
                </a:solidFill>
              </a:rPr>
              <a:t>W1AW, a 3A station in Connecticut, is calling CQ</a:t>
            </a:r>
          </a:p>
        </p:txBody>
      </p:sp>
      <p:sp>
        <p:nvSpPr>
          <p:cNvPr id="8" name="TextBox 7">
            <a:extLst>
              <a:ext uri="{FF2B5EF4-FFF2-40B4-BE49-F238E27FC236}">
                <a16:creationId xmlns:a16="http://schemas.microsoft.com/office/drawing/2014/main" id="{8C3B3CED-744C-FFDD-8764-D00D341BE1E9}"/>
              </a:ext>
            </a:extLst>
          </p:cNvPr>
          <p:cNvSpPr txBox="1"/>
          <p:nvPr/>
        </p:nvSpPr>
        <p:spPr>
          <a:xfrm>
            <a:off x="5112195" y="1823615"/>
            <a:ext cx="2147695" cy="757130"/>
          </a:xfrm>
          <a:prstGeom prst="rect">
            <a:avLst/>
          </a:prstGeom>
          <a:noFill/>
        </p:spPr>
        <p:txBody>
          <a:bodyPr wrap="square" lIns="9144" tIns="9144" rIns="9144" bIns="9144" rtlCol="0">
            <a:spAutoFit/>
          </a:bodyPr>
          <a:lstStyle/>
          <a:p>
            <a:pPr algn="ctr"/>
            <a:r>
              <a:rPr lang="en-US" sz="1600" b="1" dirty="0">
                <a:solidFill>
                  <a:srgbClr val="0070C0"/>
                </a:solidFill>
              </a:rPr>
              <a:t>N6SBC, a 5A station in Santa Clara Valley, is responding to CQs</a:t>
            </a:r>
          </a:p>
        </p:txBody>
      </p:sp>
      <p:sp>
        <p:nvSpPr>
          <p:cNvPr id="10" name="TextBox 9">
            <a:extLst>
              <a:ext uri="{FF2B5EF4-FFF2-40B4-BE49-F238E27FC236}">
                <a16:creationId xmlns:a16="http://schemas.microsoft.com/office/drawing/2014/main" id="{638E2682-D239-0D3C-42D5-A2DEB985EEB2}"/>
              </a:ext>
            </a:extLst>
          </p:cNvPr>
          <p:cNvSpPr txBox="1"/>
          <p:nvPr/>
        </p:nvSpPr>
        <p:spPr>
          <a:xfrm>
            <a:off x="1889373" y="2879794"/>
            <a:ext cx="2465393" cy="264688"/>
          </a:xfrm>
          <a:prstGeom prst="rect">
            <a:avLst/>
          </a:prstGeom>
          <a:noFill/>
        </p:spPr>
        <p:txBody>
          <a:bodyPr wrap="square" lIns="9144" tIns="9144" rIns="9144" bIns="9144" rtlCol="0">
            <a:spAutoFit/>
          </a:bodyPr>
          <a:lstStyle/>
          <a:p>
            <a:pPr algn="r"/>
            <a:r>
              <a:rPr lang="en-US" sz="1600" b="1" dirty="0">
                <a:hlinkClick r:id="" action="ppaction://noaction">
                  <a:snd r:embed="rId2" name="morse-cq-fd-w1aw-w1aw-fd.wav"/>
                  <a:extLst>
                    <a:ext uri="{A12FA001-AC4F-418D-AE19-62706E023703}">
                      <ahyp:hlinkClr xmlns:ahyp="http://schemas.microsoft.com/office/drawing/2018/hyperlinkcolor" val="tx"/>
                    </a:ext>
                  </a:extLst>
                </a:hlinkClick>
              </a:rPr>
              <a:t>CQ FD W1AW </a:t>
            </a:r>
            <a:r>
              <a:rPr lang="en-US" sz="1600" b="1" dirty="0" err="1">
                <a:hlinkClick r:id="" action="ppaction://noaction">
                  <a:snd r:embed="rId2" name="morse-cq-fd-w1aw-w1aw-fd.wav"/>
                  <a:extLst>
                    <a:ext uri="{A12FA001-AC4F-418D-AE19-62706E023703}">
                      <ahyp:hlinkClr xmlns:ahyp="http://schemas.microsoft.com/office/drawing/2018/hyperlinkcolor" val="tx"/>
                    </a:ext>
                  </a:extLst>
                </a:hlinkClick>
              </a:rPr>
              <a:t>W1AW</a:t>
            </a:r>
            <a:r>
              <a:rPr lang="en-US" sz="1600" b="1" dirty="0">
                <a:hlinkClick r:id="" action="ppaction://noaction">
                  <a:snd r:embed="rId2" name="morse-cq-fd-w1aw-w1aw-fd.wav"/>
                  <a:extLst>
                    <a:ext uri="{A12FA001-AC4F-418D-AE19-62706E023703}">
                      <ahyp:hlinkClr xmlns:ahyp="http://schemas.microsoft.com/office/drawing/2018/hyperlinkcolor" val="tx"/>
                    </a:ext>
                  </a:extLst>
                </a:hlinkClick>
              </a:rPr>
              <a:t> FD</a:t>
            </a:r>
            <a:endParaRPr lang="en-US" sz="1600" b="1" dirty="0"/>
          </a:p>
        </p:txBody>
      </p:sp>
      <p:sp>
        <p:nvSpPr>
          <p:cNvPr id="12" name="TextBox 11">
            <a:extLst>
              <a:ext uri="{FF2B5EF4-FFF2-40B4-BE49-F238E27FC236}">
                <a16:creationId xmlns:a16="http://schemas.microsoft.com/office/drawing/2014/main" id="{3AC6E035-81A4-B548-4508-DA9A86C41C52}"/>
              </a:ext>
            </a:extLst>
          </p:cNvPr>
          <p:cNvSpPr txBox="1"/>
          <p:nvPr/>
        </p:nvSpPr>
        <p:spPr>
          <a:xfrm>
            <a:off x="5802567" y="3185770"/>
            <a:ext cx="766953" cy="264688"/>
          </a:xfrm>
          <a:prstGeom prst="rect">
            <a:avLst/>
          </a:prstGeom>
          <a:noFill/>
        </p:spPr>
        <p:txBody>
          <a:bodyPr wrap="square" lIns="9144" tIns="9144" rIns="9144" bIns="9144" rtlCol="0">
            <a:spAutoFit/>
          </a:bodyPr>
          <a:lstStyle/>
          <a:p>
            <a:r>
              <a:rPr lang="en-US" sz="1600" b="1" dirty="0">
                <a:hlinkClick r:id="" action="ppaction://noaction">
                  <a:snd r:embed="rId3" name="morse-n6sbc.wav"/>
                  <a:extLst>
                    <a:ext uri="{A12FA001-AC4F-418D-AE19-62706E023703}">
                      <ahyp:hlinkClr xmlns:ahyp="http://schemas.microsoft.com/office/drawing/2018/hyperlinkcolor" val="tx"/>
                    </a:ext>
                  </a:extLst>
                </a:hlinkClick>
              </a:rPr>
              <a:t>N6SBC</a:t>
            </a:r>
            <a:endParaRPr lang="en-US" sz="1600" b="1" dirty="0"/>
          </a:p>
        </p:txBody>
      </p:sp>
      <p:sp>
        <p:nvSpPr>
          <p:cNvPr id="14" name="TextBox 13">
            <a:extLst>
              <a:ext uri="{FF2B5EF4-FFF2-40B4-BE49-F238E27FC236}">
                <a16:creationId xmlns:a16="http://schemas.microsoft.com/office/drawing/2014/main" id="{CE98E187-015D-655A-CFAA-D9DAA26194C5}"/>
              </a:ext>
            </a:extLst>
          </p:cNvPr>
          <p:cNvSpPr txBox="1"/>
          <p:nvPr/>
        </p:nvSpPr>
        <p:spPr>
          <a:xfrm>
            <a:off x="2854769" y="3674613"/>
            <a:ext cx="1499997" cy="264688"/>
          </a:xfrm>
          <a:prstGeom prst="rect">
            <a:avLst/>
          </a:prstGeom>
          <a:noFill/>
        </p:spPr>
        <p:txBody>
          <a:bodyPr wrap="square" lIns="9144" tIns="9144" rIns="9144" bIns="9144" rtlCol="0">
            <a:spAutoFit/>
          </a:bodyPr>
          <a:lstStyle/>
          <a:p>
            <a:pPr algn="r"/>
            <a:r>
              <a:rPr lang="en-US" sz="1600" b="1" dirty="0">
                <a:hlinkClick r:id="" action="ppaction://noaction">
                  <a:snd r:embed="rId4" name="morse-n6sbc-3a-ct.wav"/>
                  <a:extLst>
                    <a:ext uri="{A12FA001-AC4F-418D-AE19-62706E023703}">
                      <ahyp:hlinkClr xmlns:ahyp="http://schemas.microsoft.com/office/drawing/2018/hyperlinkcolor" val="tx"/>
                    </a:ext>
                  </a:extLst>
                </a:hlinkClick>
              </a:rPr>
              <a:t>N6SBC  3A CT</a:t>
            </a:r>
            <a:endParaRPr lang="en-US" sz="1600" b="1" dirty="0"/>
          </a:p>
        </p:txBody>
      </p:sp>
      <p:sp>
        <p:nvSpPr>
          <p:cNvPr id="16" name="TextBox 15">
            <a:extLst>
              <a:ext uri="{FF2B5EF4-FFF2-40B4-BE49-F238E27FC236}">
                <a16:creationId xmlns:a16="http://schemas.microsoft.com/office/drawing/2014/main" id="{A5226C97-D7B6-6FA0-D8E4-FF4D3D17CEE5}"/>
              </a:ext>
            </a:extLst>
          </p:cNvPr>
          <p:cNvSpPr txBox="1"/>
          <p:nvPr/>
        </p:nvSpPr>
        <p:spPr>
          <a:xfrm>
            <a:off x="5802567" y="4055483"/>
            <a:ext cx="1128903" cy="264688"/>
          </a:xfrm>
          <a:prstGeom prst="rect">
            <a:avLst/>
          </a:prstGeom>
          <a:noFill/>
        </p:spPr>
        <p:txBody>
          <a:bodyPr wrap="square" lIns="9144" tIns="9144" rIns="9144" bIns="9144" rtlCol="0">
            <a:spAutoFit/>
          </a:bodyPr>
          <a:lstStyle/>
          <a:p>
            <a:r>
              <a:rPr lang="en-US" sz="1600" b="1" dirty="0">
                <a:hlinkClick r:id="" action="ppaction://noaction">
                  <a:snd r:embed="rId5" name="morse-r-5a-scv.wav"/>
                  <a:extLst>
                    <a:ext uri="{A12FA001-AC4F-418D-AE19-62706E023703}">
                      <ahyp:hlinkClr xmlns:ahyp="http://schemas.microsoft.com/office/drawing/2018/hyperlinkcolor" val="tx"/>
                    </a:ext>
                  </a:extLst>
                </a:hlinkClick>
              </a:rPr>
              <a:t>R  5A SCV</a:t>
            </a:r>
            <a:endParaRPr lang="en-US" sz="1600" b="1" dirty="0"/>
          </a:p>
        </p:txBody>
      </p:sp>
      <p:sp>
        <p:nvSpPr>
          <p:cNvPr id="18" name="TextBox 17">
            <a:extLst>
              <a:ext uri="{FF2B5EF4-FFF2-40B4-BE49-F238E27FC236}">
                <a16:creationId xmlns:a16="http://schemas.microsoft.com/office/drawing/2014/main" id="{F2A9D12F-AD19-AF0B-2FDE-37C0A058AF0B}"/>
              </a:ext>
            </a:extLst>
          </p:cNvPr>
          <p:cNvSpPr txBox="1"/>
          <p:nvPr/>
        </p:nvSpPr>
        <p:spPr>
          <a:xfrm>
            <a:off x="2273745" y="4459478"/>
            <a:ext cx="2081022" cy="264688"/>
          </a:xfrm>
          <a:prstGeom prst="rect">
            <a:avLst/>
          </a:prstGeom>
          <a:noFill/>
        </p:spPr>
        <p:txBody>
          <a:bodyPr wrap="square" lIns="9144" tIns="9144" rIns="9144" bIns="9144" rtlCol="0">
            <a:spAutoFit/>
          </a:bodyPr>
          <a:lstStyle/>
          <a:p>
            <a:pPr algn="r"/>
            <a:r>
              <a:rPr lang="en-US" sz="1600" b="1" dirty="0">
                <a:hlinkClick r:id="" action="ppaction://noaction">
                  <a:snd r:embed="rId6" name="morse-tu-qrz-w1aw-fd.wav"/>
                  <a:extLst>
                    <a:ext uri="{A12FA001-AC4F-418D-AE19-62706E023703}">
                      <ahyp:hlinkClr xmlns:ahyp="http://schemas.microsoft.com/office/drawing/2018/hyperlinkcolor" val="tx"/>
                    </a:ext>
                  </a:extLst>
                </a:hlinkClick>
              </a:rPr>
              <a:t>TU   QRZ  W1AW  FD</a:t>
            </a:r>
            <a:endParaRPr lang="en-US" sz="1600" b="1" dirty="0"/>
          </a:p>
        </p:txBody>
      </p:sp>
      <p:cxnSp>
        <p:nvCxnSpPr>
          <p:cNvPr id="20" name="Straight Arrow Connector 19">
            <a:extLst>
              <a:ext uri="{FF2B5EF4-FFF2-40B4-BE49-F238E27FC236}">
                <a16:creationId xmlns:a16="http://schemas.microsoft.com/office/drawing/2014/main" id="{06B57CC2-458F-2CDA-36DF-67D6C2504228}"/>
              </a:ext>
            </a:extLst>
          </p:cNvPr>
          <p:cNvCxnSpPr>
            <a:cxnSpLocks/>
          </p:cNvCxnSpPr>
          <p:nvPr/>
        </p:nvCxnSpPr>
        <p:spPr>
          <a:xfrm>
            <a:off x="4478592" y="3021663"/>
            <a:ext cx="1229108" cy="1870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924C8B5-4866-7136-0C24-A961B19D29F1}"/>
              </a:ext>
            </a:extLst>
          </p:cNvPr>
          <p:cNvCxnSpPr>
            <a:cxnSpLocks/>
          </p:cNvCxnSpPr>
          <p:nvPr/>
        </p:nvCxnSpPr>
        <p:spPr>
          <a:xfrm flipH="1">
            <a:off x="4440492" y="3486814"/>
            <a:ext cx="1229108" cy="23542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A45390E-FBF8-4B36-A318-1E790D764CB8}"/>
              </a:ext>
            </a:extLst>
          </p:cNvPr>
          <p:cNvCxnSpPr>
            <a:cxnSpLocks/>
          </p:cNvCxnSpPr>
          <p:nvPr/>
        </p:nvCxnSpPr>
        <p:spPr>
          <a:xfrm>
            <a:off x="4440492" y="3954513"/>
            <a:ext cx="1229108" cy="1589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1AABB25-A90D-F170-E5D7-DFC2D885186A}"/>
              </a:ext>
            </a:extLst>
          </p:cNvPr>
          <p:cNvCxnSpPr>
            <a:cxnSpLocks/>
          </p:cNvCxnSpPr>
          <p:nvPr/>
        </p:nvCxnSpPr>
        <p:spPr>
          <a:xfrm flipH="1">
            <a:off x="4440492" y="4347190"/>
            <a:ext cx="1229108" cy="2503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8586B5E-6CCE-9EB6-D3F7-A9A72EBF2014}"/>
              </a:ext>
            </a:extLst>
          </p:cNvPr>
          <p:cNvSpPr txBox="1"/>
          <p:nvPr/>
        </p:nvSpPr>
        <p:spPr>
          <a:xfrm>
            <a:off x="6614576" y="6415069"/>
            <a:ext cx="2188723" cy="326243"/>
          </a:xfrm>
          <a:prstGeom prst="rect">
            <a:avLst/>
          </a:prstGeom>
          <a:noFill/>
        </p:spPr>
        <p:txBody>
          <a:bodyPr wrap="square" lIns="9144" tIns="9144" rIns="9144" bIns="9144" rtlCol="0">
            <a:spAutoFit/>
          </a:bodyPr>
          <a:lstStyle/>
          <a:p>
            <a:r>
              <a:rPr lang="en-US" sz="1000" dirty="0">
                <a:solidFill>
                  <a:schemeClr val="tx1">
                    <a:lumMod val="50000"/>
                    <a:lumOff val="50000"/>
                  </a:schemeClr>
                </a:solidFill>
                <a:hlinkClick r:id="rId7">
                  <a:extLst>
                    <a:ext uri="{A12FA001-AC4F-418D-AE19-62706E023703}">
                      <ahyp:hlinkClr xmlns:ahyp="http://schemas.microsoft.com/office/drawing/2018/hyperlinkcolor" val="tx"/>
                    </a:ext>
                  </a:extLst>
                </a:hlinkClick>
              </a:rPr>
              <a:t>List of CW abbreviations</a:t>
            </a:r>
            <a:r>
              <a:rPr lang="en-US" sz="1000" dirty="0">
                <a:solidFill>
                  <a:schemeClr val="tx1">
                    <a:lumMod val="50000"/>
                    <a:lumOff val="50000"/>
                  </a:schemeClr>
                </a:solidFill>
              </a:rPr>
              <a:t>.</a:t>
            </a:r>
          </a:p>
          <a:p>
            <a:r>
              <a:rPr lang="en-US" sz="1000" dirty="0">
                <a:solidFill>
                  <a:schemeClr val="tx1">
                    <a:lumMod val="50000"/>
                    <a:lumOff val="50000"/>
                  </a:schemeClr>
                </a:solidFill>
              </a:rPr>
              <a:t>Audio generated using </a:t>
            </a:r>
            <a:r>
              <a:rPr lang="en-US" sz="1000" dirty="0">
                <a:solidFill>
                  <a:schemeClr val="tx1">
                    <a:lumMod val="50000"/>
                    <a:lumOff val="50000"/>
                  </a:schemeClr>
                </a:solidFill>
                <a:hlinkClick r:id="rId8">
                  <a:extLst>
                    <a:ext uri="{A12FA001-AC4F-418D-AE19-62706E023703}">
                      <ahyp:hlinkClr xmlns:ahyp="http://schemas.microsoft.com/office/drawing/2018/hyperlinkcolor" val="tx"/>
                    </a:ext>
                  </a:extLst>
                </a:hlinkClick>
              </a:rPr>
              <a:t>morsecodes.io</a:t>
            </a:r>
            <a:r>
              <a:rPr lang="en-US" sz="1000" dirty="0">
                <a:solidFill>
                  <a:schemeClr val="tx1">
                    <a:lumMod val="50000"/>
                    <a:lumOff val="50000"/>
                  </a:schemeClr>
                </a:solidFill>
              </a:rPr>
              <a:t>.</a:t>
            </a:r>
          </a:p>
        </p:txBody>
      </p:sp>
      <p:sp>
        <p:nvSpPr>
          <p:cNvPr id="3" name="TextBox 2">
            <a:extLst>
              <a:ext uri="{FF2B5EF4-FFF2-40B4-BE49-F238E27FC236}">
                <a16:creationId xmlns:a16="http://schemas.microsoft.com/office/drawing/2014/main" id="{15D37495-54E4-3308-08DD-980F20EFA5FF}"/>
              </a:ext>
            </a:extLst>
          </p:cNvPr>
          <p:cNvSpPr txBox="1"/>
          <p:nvPr/>
        </p:nvSpPr>
        <p:spPr>
          <a:xfrm>
            <a:off x="1" y="2347818"/>
            <a:ext cx="1616034" cy="757130"/>
          </a:xfrm>
          <a:prstGeom prst="rect">
            <a:avLst/>
          </a:prstGeom>
          <a:noFill/>
        </p:spPr>
        <p:txBody>
          <a:bodyPr wrap="square" lIns="9144" tIns="9144" rIns="9144" bIns="9144" rtlCol="0">
            <a:spAutoFit/>
          </a:bodyPr>
          <a:lstStyle/>
          <a:p>
            <a:pPr algn="r"/>
            <a:r>
              <a:rPr lang="en-US" sz="1200" i="1" dirty="0">
                <a:solidFill>
                  <a:srgbClr val="0070C0"/>
                </a:solidFill>
              </a:rPr>
              <a:t>W1AW is calling CQ.  Note the lean &amp; mean CQ – no ‘K’ at the end, no going on and on…</a:t>
            </a:r>
          </a:p>
        </p:txBody>
      </p:sp>
      <p:cxnSp>
        <p:nvCxnSpPr>
          <p:cNvPr id="19" name="Straight Arrow Connector 18">
            <a:extLst>
              <a:ext uri="{FF2B5EF4-FFF2-40B4-BE49-F238E27FC236}">
                <a16:creationId xmlns:a16="http://schemas.microsoft.com/office/drawing/2014/main" id="{CAB05867-1E57-6FD0-0070-2BB93EFA5660}"/>
              </a:ext>
            </a:extLst>
          </p:cNvPr>
          <p:cNvCxnSpPr>
            <a:cxnSpLocks/>
          </p:cNvCxnSpPr>
          <p:nvPr/>
        </p:nvCxnSpPr>
        <p:spPr>
          <a:xfrm>
            <a:off x="1656855" y="2806564"/>
            <a:ext cx="265174" cy="189246"/>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BAE1E70-9EAA-8506-B01F-F49D8DCFD1AE}"/>
              </a:ext>
            </a:extLst>
          </p:cNvPr>
          <p:cNvSpPr txBox="1"/>
          <p:nvPr/>
        </p:nvSpPr>
        <p:spPr>
          <a:xfrm>
            <a:off x="7258050" y="2922462"/>
            <a:ext cx="1545249" cy="572464"/>
          </a:xfrm>
          <a:prstGeom prst="rect">
            <a:avLst/>
          </a:prstGeom>
          <a:noFill/>
        </p:spPr>
        <p:txBody>
          <a:bodyPr wrap="square" lIns="9144" tIns="9144" rIns="9144" bIns="9144" rtlCol="0">
            <a:spAutoFit/>
          </a:bodyPr>
          <a:lstStyle/>
          <a:p>
            <a:r>
              <a:rPr lang="en-US" sz="1200" i="1" dirty="0">
                <a:solidFill>
                  <a:srgbClr val="0070C0"/>
                </a:solidFill>
              </a:rPr>
              <a:t>N6SBC responds with the call sign sent a single time</a:t>
            </a:r>
          </a:p>
        </p:txBody>
      </p:sp>
      <p:cxnSp>
        <p:nvCxnSpPr>
          <p:cNvPr id="27" name="Straight Arrow Connector 26">
            <a:extLst>
              <a:ext uri="{FF2B5EF4-FFF2-40B4-BE49-F238E27FC236}">
                <a16:creationId xmlns:a16="http://schemas.microsoft.com/office/drawing/2014/main" id="{D186A2E4-3612-69F9-8B36-FCDA060AA479}"/>
              </a:ext>
            </a:extLst>
          </p:cNvPr>
          <p:cNvCxnSpPr>
            <a:cxnSpLocks/>
          </p:cNvCxnSpPr>
          <p:nvPr/>
        </p:nvCxnSpPr>
        <p:spPr>
          <a:xfrm flipH="1">
            <a:off x="6569520" y="3243223"/>
            <a:ext cx="541397" cy="72294"/>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76EF3A43-D9CF-3197-2064-B4D5D7980DB2}"/>
              </a:ext>
            </a:extLst>
          </p:cNvPr>
          <p:cNvSpPr txBox="1"/>
          <p:nvPr/>
        </p:nvSpPr>
        <p:spPr>
          <a:xfrm>
            <a:off x="243077" y="3448813"/>
            <a:ext cx="2030668" cy="572464"/>
          </a:xfrm>
          <a:prstGeom prst="rect">
            <a:avLst/>
          </a:prstGeom>
          <a:noFill/>
        </p:spPr>
        <p:txBody>
          <a:bodyPr wrap="square" lIns="9144" tIns="9144" rIns="9144" bIns="9144" rtlCol="0">
            <a:spAutoFit/>
          </a:bodyPr>
          <a:lstStyle/>
          <a:p>
            <a:pPr algn="r"/>
            <a:r>
              <a:rPr lang="en-US" sz="1200" i="1" dirty="0">
                <a:solidFill>
                  <a:srgbClr val="0070C0"/>
                </a:solidFill>
              </a:rPr>
              <a:t>W1AW acknowledges N6SBC’s call sign and sends its FD class and section.</a:t>
            </a:r>
          </a:p>
        </p:txBody>
      </p:sp>
      <p:cxnSp>
        <p:nvCxnSpPr>
          <p:cNvPr id="35" name="Straight Arrow Connector 34">
            <a:extLst>
              <a:ext uri="{FF2B5EF4-FFF2-40B4-BE49-F238E27FC236}">
                <a16:creationId xmlns:a16="http://schemas.microsoft.com/office/drawing/2014/main" id="{F69644AC-2042-57AC-828A-CFC42897F5AC}"/>
              </a:ext>
            </a:extLst>
          </p:cNvPr>
          <p:cNvCxnSpPr>
            <a:cxnSpLocks/>
          </p:cNvCxnSpPr>
          <p:nvPr/>
        </p:nvCxnSpPr>
        <p:spPr>
          <a:xfrm>
            <a:off x="2345857" y="3773238"/>
            <a:ext cx="537466" cy="48758"/>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6F84E0A0-B309-894B-68CC-FA83FCE61A3A}"/>
              </a:ext>
            </a:extLst>
          </p:cNvPr>
          <p:cNvSpPr txBox="1"/>
          <p:nvPr/>
        </p:nvSpPr>
        <p:spPr>
          <a:xfrm>
            <a:off x="7258049" y="3835819"/>
            <a:ext cx="1796143" cy="941796"/>
          </a:xfrm>
          <a:prstGeom prst="rect">
            <a:avLst/>
          </a:prstGeom>
          <a:noFill/>
        </p:spPr>
        <p:txBody>
          <a:bodyPr wrap="square" lIns="9144" tIns="9144" rIns="9144" bIns="9144" rtlCol="0">
            <a:spAutoFit/>
          </a:bodyPr>
          <a:lstStyle/>
          <a:p>
            <a:r>
              <a:rPr lang="en-US" sz="1200" i="1" dirty="0">
                <a:solidFill>
                  <a:srgbClr val="0070C0"/>
                </a:solidFill>
              </a:rPr>
              <a:t>N6SBC sends ‘R’, meaning W1AW’s exchange was ‘received’, then sends its FD class and section.</a:t>
            </a:r>
          </a:p>
        </p:txBody>
      </p:sp>
      <p:cxnSp>
        <p:nvCxnSpPr>
          <p:cNvPr id="40" name="Straight Arrow Connector 39">
            <a:extLst>
              <a:ext uri="{FF2B5EF4-FFF2-40B4-BE49-F238E27FC236}">
                <a16:creationId xmlns:a16="http://schemas.microsoft.com/office/drawing/2014/main" id="{3263369C-268C-1877-EDA3-C4E426FABA10}"/>
              </a:ext>
            </a:extLst>
          </p:cNvPr>
          <p:cNvCxnSpPr>
            <a:cxnSpLocks/>
          </p:cNvCxnSpPr>
          <p:nvPr/>
        </p:nvCxnSpPr>
        <p:spPr>
          <a:xfrm flipH="1">
            <a:off x="6867703" y="4122584"/>
            <a:ext cx="326279" cy="36679"/>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AADE4A81-AA6F-1715-C0D0-067F33D53961}"/>
              </a:ext>
            </a:extLst>
          </p:cNvPr>
          <p:cNvSpPr txBox="1"/>
          <p:nvPr/>
        </p:nvSpPr>
        <p:spPr>
          <a:xfrm>
            <a:off x="0" y="4591822"/>
            <a:ext cx="1971665" cy="941796"/>
          </a:xfrm>
          <a:prstGeom prst="rect">
            <a:avLst/>
          </a:prstGeom>
          <a:noFill/>
        </p:spPr>
        <p:txBody>
          <a:bodyPr wrap="square" lIns="9144" tIns="9144" rIns="9144" bIns="9144" rtlCol="0">
            <a:spAutoFit/>
          </a:bodyPr>
          <a:lstStyle/>
          <a:p>
            <a:pPr algn="r"/>
            <a:r>
              <a:rPr lang="en-US" sz="1200" i="1" dirty="0">
                <a:solidFill>
                  <a:srgbClr val="0070C0"/>
                </a:solidFill>
              </a:rPr>
              <a:t>W1AW acknowledges receipt of N6SBC’s FD exchange by sending ‘TU’ = ‘Thank You’, and the QSO successfully completes.</a:t>
            </a:r>
          </a:p>
        </p:txBody>
      </p:sp>
      <p:sp>
        <p:nvSpPr>
          <p:cNvPr id="47" name="TextBox 46">
            <a:extLst>
              <a:ext uri="{FF2B5EF4-FFF2-40B4-BE49-F238E27FC236}">
                <a16:creationId xmlns:a16="http://schemas.microsoft.com/office/drawing/2014/main" id="{63CB20C1-2577-B588-4837-35DAAC17F15F}"/>
              </a:ext>
            </a:extLst>
          </p:cNvPr>
          <p:cNvSpPr txBox="1"/>
          <p:nvPr/>
        </p:nvSpPr>
        <p:spPr>
          <a:xfrm>
            <a:off x="2381244" y="5077276"/>
            <a:ext cx="1876620" cy="572464"/>
          </a:xfrm>
          <a:prstGeom prst="rect">
            <a:avLst/>
          </a:prstGeom>
          <a:noFill/>
        </p:spPr>
        <p:txBody>
          <a:bodyPr wrap="square" lIns="9144" tIns="9144" rIns="9144" bIns="9144" rtlCol="0">
            <a:spAutoFit/>
          </a:bodyPr>
          <a:lstStyle/>
          <a:p>
            <a:pPr algn="ctr"/>
            <a:r>
              <a:rPr lang="en-US" sz="1200" i="1" dirty="0">
                <a:solidFill>
                  <a:srgbClr val="0070C0"/>
                </a:solidFill>
              </a:rPr>
              <a:t>W1AW then immediately calls QRZ and is looking for the next station.</a:t>
            </a:r>
          </a:p>
        </p:txBody>
      </p:sp>
      <p:cxnSp>
        <p:nvCxnSpPr>
          <p:cNvPr id="48" name="Straight Arrow Connector 47">
            <a:extLst>
              <a:ext uri="{FF2B5EF4-FFF2-40B4-BE49-F238E27FC236}">
                <a16:creationId xmlns:a16="http://schemas.microsoft.com/office/drawing/2014/main" id="{A3F5394E-7672-1726-7EEA-2FC47D513A18}"/>
              </a:ext>
            </a:extLst>
          </p:cNvPr>
          <p:cNvCxnSpPr>
            <a:cxnSpLocks/>
          </p:cNvCxnSpPr>
          <p:nvPr/>
        </p:nvCxnSpPr>
        <p:spPr>
          <a:xfrm flipV="1">
            <a:off x="2049402" y="4597385"/>
            <a:ext cx="265174" cy="89807"/>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09075AF-1427-0613-A092-FC448139C5A5}"/>
              </a:ext>
            </a:extLst>
          </p:cNvPr>
          <p:cNvCxnSpPr>
            <a:cxnSpLocks/>
          </p:cNvCxnSpPr>
          <p:nvPr/>
        </p:nvCxnSpPr>
        <p:spPr>
          <a:xfrm flipV="1">
            <a:off x="3314256" y="4777615"/>
            <a:ext cx="19813" cy="285105"/>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666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DBC10-DBD7-C2CF-4540-5315C27D61B2}"/>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06D1F059-DB78-958A-8F61-46C8FE1F0387}"/>
              </a:ext>
            </a:extLst>
          </p:cNvPr>
          <p:cNvSpPr>
            <a:spLocks noGrp="1"/>
          </p:cNvSpPr>
          <p:nvPr>
            <p:ph type="title"/>
          </p:nvPr>
        </p:nvSpPr>
        <p:spPr>
          <a:xfrm>
            <a:off x="442912" y="222659"/>
            <a:ext cx="8258175" cy="1143000"/>
          </a:xfrm>
        </p:spPr>
        <p:txBody>
          <a:bodyPr/>
          <a:lstStyle/>
          <a:p>
            <a:r>
              <a:rPr lang="en-US" sz="3600" dirty="0"/>
              <a:t>Field Day Exchange Variations</a:t>
            </a:r>
            <a:br>
              <a:rPr lang="en-US" sz="3600" dirty="0"/>
            </a:br>
            <a:r>
              <a:rPr lang="en-US" sz="3600" i="1" dirty="0"/>
              <a:t>–</a:t>
            </a:r>
            <a:r>
              <a:rPr lang="en-US" sz="3600" dirty="0"/>
              <a:t> </a:t>
            </a:r>
            <a:r>
              <a:rPr lang="en-US" sz="3600" i="1" dirty="0"/>
              <a:t>Missed Call Sign</a:t>
            </a:r>
          </a:p>
        </p:txBody>
      </p:sp>
      <p:sp>
        <p:nvSpPr>
          <p:cNvPr id="6" name="TextBox 5">
            <a:extLst>
              <a:ext uri="{FF2B5EF4-FFF2-40B4-BE49-F238E27FC236}">
                <a16:creationId xmlns:a16="http://schemas.microsoft.com/office/drawing/2014/main" id="{F7F15548-9271-D49C-8524-E67895614BC0}"/>
              </a:ext>
            </a:extLst>
          </p:cNvPr>
          <p:cNvSpPr txBox="1"/>
          <p:nvPr/>
        </p:nvSpPr>
        <p:spPr>
          <a:xfrm>
            <a:off x="2454720" y="1818745"/>
            <a:ext cx="1985772" cy="757130"/>
          </a:xfrm>
          <a:prstGeom prst="rect">
            <a:avLst/>
          </a:prstGeom>
          <a:noFill/>
        </p:spPr>
        <p:txBody>
          <a:bodyPr wrap="square" lIns="9144" tIns="9144" rIns="9144" bIns="9144" rtlCol="0">
            <a:spAutoFit/>
          </a:bodyPr>
          <a:lstStyle/>
          <a:p>
            <a:pPr algn="ctr"/>
            <a:r>
              <a:rPr lang="en-US" sz="1600" b="1" dirty="0">
                <a:solidFill>
                  <a:srgbClr val="0070C0"/>
                </a:solidFill>
              </a:rPr>
              <a:t>W1AW, a 3A station in Connecticut, is calling CQ</a:t>
            </a:r>
          </a:p>
        </p:txBody>
      </p:sp>
      <p:sp>
        <p:nvSpPr>
          <p:cNvPr id="8" name="TextBox 7">
            <a:extLst>
              <a:ext uri="{FF2B5EF4-FFF2-40B4-BE49-F238E27FC236}">
                <a16:creationId xmlns:a16="http://schemas.microsoft.com/office/drawing/2014/main" id="{8B14BADC-1801-4B2E-3F00-F995B2B22F05}"/>
              </a:ext>
            </a:extLst>
          </p:cNvPr>
          <p:cNvSpPr txBox="1"/>
          <p:nvPr/>
        </p:nvSpPr>
        <p:spPr>
          <a:xfrm>
            <a:off x="5112195" y="1823615"/>
            <a:ext cx="2147695" cy="757130"/>
          </a:xfrm>
          <a:prstGeom prst="rect">
            <a:avLst/>
          </a:prstGeom>
          <a:noFill/>
        </p:spPr>
        <p:txBody>
          <a:bodyPr wrap="square" lIns="9144" tIns="9144" rIns="9144" bIns="9144" rtlCol="0">
            <a:spAutoFit/>
          </a:bodyPr>
          <a:lstStyle/>
          <a:p>
            <a:pPr algn="ctr"/>
            <a:r>
              <a:rPr lang="en-US" sz="1600" b="1" dirty="0">
                <a:solidFill>
                  <a:srgbClr val="0070C0"/>
                </a:solidFill>
              </a:rPr>
              <a:t>N6SBC, a 5A station in Santa Clara Valley, is responding to CQs</a:t>
            </a:r>
          </a:p>
        </p:txBody>
      </p:sp>
      <p:sp>
        <p:nvSpPr>
          <p:cNvPr id="10" name="TextBox 9">
            <a:extLst>
              <a:ext uri="{FF2B5EF4-FFF2-40B4-BE49-F238E27FC236}">
                <a16:creationId xmlns:a16="http://schemas.microsoft.com/office/drawing/2014/main" id="{A9854C4B-1C81-35F6-8D1A-746D72DC6274}"/>
              </a:ext>
            </a:extLst>
          </p:cNvPr>
          <p:cNvSpPr txBox="1"/>
          <p:nvPr/>
        </p:nvSpPr>
        <p:spPr>
          <a:xfrm>
            <a:off x="1889373" y="2879794"/>
            <a:ext cx="2465393" cy="264688"/>
          </a:xfrm>
          <a:prstGeom prst="rect">
            <a:avLst/>
          </a:prstGeom>
          <a:noFill/>
        </p:spPr>
        <p:txBody>
          <a:bodyPr wrap="square" lIns="9144" tIns="9144" rIns="9144" bIns="9144" rtlCol="0">
            <a:spAutoFit/>
          </a:bodyPr>
          <a:lstStyle/>
          <a:p>
            <a:pPr algn="r"/>
            <a:r>
              <a:rPr lang="en-US" sz="1600" dirty="0">
                <a:hlinkClick r:id="" action="ppaction://noaction">
                  <a:snd r:embed="rId2" name="morse-cq-fd-w1aw-w1aw-fd.wav"/>
                  <a:extLst>
                    <a:ext uri="{A12FA001-AC4F-418D-AE19-62706E023703}">
                      <ahyp:hlinkClr xmlns:ahyp="http://schemas.microsoft.com/office/drawing/2018/hyperlinkcolor" val="tx"/>
                    </a:ext>
                  </a:extLst>
                </a:hlinkClick>
              </a:rPr>
              <a:t>CQ FD W1AW </a:t>
            </a:r>
            <a:r>
              <a:rPr lang="en-US" sz="1600" dirty="0" err="1">
                <a:hlinkClick r:id="" action="ppaction://noaction">
                  <a:snd r:embed="rId2" name="morse-cq-fd-w1aw-w1aw-fd.wav"/>
                  <a:extLst>
                    <a:ext uri="{A12FA001-AC4F-418D-AE19-62706E023703}">
                      <ahyp:hlinkClr xmlns:ahyp="http://schemas.microsoft.com/office/drawing/2018/hyperlinkcolor" val="tx"/>
                    </a:ext>
                  </a:extLst>
                </a:hlinkClick>
              </a:rPr>
              <a:t>W1AW</a:t>
            </a:r>
            <a:r>
              <a:rPr lang="en-US" sz="1600" dirty="0">
                <a:hlinkClick r:id="" action="ppaction://noaction">
                  <a:snd r:embed="rId2" name="morse-cq-fd-w1aw-w1aw-fd.wav"/>
                  <a:extLst>
                    <a:ext uri="{A12FA001-AC4F-418D-AE19-62706E023703}">
                      <ahyp:hlinkClr xmlns:ahyp="http://schemas.microsoft.com/office/drawing/2018/hyperlinkcolor" val="tx"/>
                    </a:ext>
                  </a:extLst>
                </a:hlinkClick>
              </a:rPr>
              <a:t> FD</a:t>
            </a:r>
            <a:endParaRPr lang="en-US" sz="1600" dirty="0"/>
          </a:p>
        </p:txBody>
      </p:sp>
      <p:sp>
        <p:nvSpPr>
          <p:cNvPr id="12" name="TextBox 11">
            <a:extLst>
              <a:ext uri="{FF2B5EF4-FFF2-40B4-BE49-F238E27FC236}">
                <a16:creationId xmlns:a16="http://schemas.microsoft.com/office/drawing/2014/main" id="{E897A500-609C-DEDE-F473-67E77BE5411F}"/>
              </a:ext>
            </a:extLst>
          </p:cNvPr>
          <p:cNvSpPr txBox="1"/>
          <p:nvPr/>
        </p:nvSpPr>
        <p:spPr>
          <a:xfrm>
            <a:off x="5802567" y="3185770"/>
            <a:ext cx="766953" cy="264688"/>
          </a:xfrm>
          <a:prstGeom prst="rect">
            <a:avLst/>
          </a:prstGeom>
          <a:noFill/>
        </p:spPr>
        <p:txBody>
          <a:bodyPr wrap="square" lIns="9144" tIns="9144" rIns="9144" bIns="9144" rtlCol="0">
            <a:spAutoFit/>
          </a:bodyPr>
          <a:lstStyle/>
          <a:p>
            <a:r>
              <a:rPr lang="en-US" sz="1600" dirty="0">
                <a:hlinkClick r:id="" action="ppaction://noaction">
                  <a:snd r:embed="rId3" name="morse-n6sbc.wav"/>
                  <a:extLst>
                    <a:ext uri="{A12FA001-AC4F-418D-AE19-62706E023703}">
                      <ahyp:hlinkClr xmlns:ahyp="http://schemas.microsoft.com/office/drawing/2018/hyperlinkcolor" val="tx"/>
                    </a:ext>
                  </a:extLst>
                </a:hlinkClick>
              </a:rPr>
              <a:t>N6SBC</a:t>
            </a:r>
            <a:endParaRPr lang="en-US" sz="1600" dirty="0"/>
          </a:p>
        </p:txBody>
      </p:sp>
      <p:sp>
        <p:nvSpPr>
          <p:cNvPr id="14" name="TextBox 13">
            <a:extLst>
              <a:ext uri="{FF2B5EF4-FFF2-40B4-BE49-F238E27FC236}">
                <a16:creationId xmlns:a16="http://schemas.microsoft.com/office/drawing/2014/main" id="{F5EDEE68-D0D0-9260-3A55-07295C5BD0BD}"/>
              </a:ext>
            </a:extLst>
          </p:cNvPr>
          <p:cNvSpPr txBox="1"/>
          <p:nvPr/>
        </p:nvSpPr>
        <p:spPr>
          <a:xfrm>
            <a:off x="2854769" y="4711477"/>
            <a:ext cx="1499997" cy="264688"/>
          </a:xfrm>
          <a:prstGeom prst="rect">
            <a:avLst/>
          </a:prstGeom>
          <a:noFill/>
        </p:spPr>
        <p:txBody>
          <a:bodyPr wrap="square" lIns="9144" tIns="9144" rIns="9144" bIns="9144" rtlCol="0">
            <a:spAutoFit/>
          </a:bodyPr>
          <a:lstStyle/>
          <a:p>
            <a:pPr algn="r"/>
            <a:r>
              <a:rPr lang="en-US" sz="1600" dirty="0">
                <a:hlinkClick r:id="" action="ppaction://noaction">
                  <a:snd r:embed="rId4" name="morse-n6sbc-3a-ct.wav"/>
                  <a:extLst>
                    <a:ext uri="{A12FA001-AC4F-418D-AE19-62706E023703}">
                      <ahyp:hlinkClr xmlns:ahyp="http://schemas.microsoft.com/office/drawing/2018/hyperlinkcolor" val="tx"/>
                    </a:ext>
                  </a:extLst>
                </a:hlinkClick>
              </a:rPr>
              <a:t>N6SBC  3A CT</a:t>
            </a:r>
            <a:endParaRPr lang="en-US" sz="1600" dirty="0"/>
          </a:p>
        </p:txBody>
      </p:sp>
      <p:sp>
        <p:nvSpPr>
          <p:cNvPr id="16" name="TextBox 15">
            <a:extLst>
              <a:ext uri="{FF2B5EF4-FFF2-40B4-BE49-F238E27FC236}">
                <a16:creationId xmlns:a16="http://schemas.microsoft.com/office/drawing/2014/main" id="{481F382C-ED38-79AB-0214-272BD1B4BFCF}"/>
              </a:ext>
            </a:extLst>
          </p:cNvPr>
          <p:cNvSpPr txBox="1"/>
          <p:nvPr/>
        </p:nvSpPr>
        <p:spPr>
          <a:xfrm>
            <a:off x="5802567" y="5133167"/>
            <a:ext cx="1128903" cy="264688"/>
          </a:xfrm>
          <a:prstGeom prst="rect">
            <a:avLst/>
          </a:prstGeom>
          <a:noFill/>
        </p:spPr>
        <p:txBody>
          <a:bodyPr wrap="square" lIns="9144" tIns="9144" rIns="9144" bIns="9144" rtlCol="0">
            <a:spAutoFit/>
          </a:bodyPr>
          <a:lstStyle/>
          <a:p>
            <a:r>
              <a:rPr lang="en-US" sz="1600" dirty="0">
                <a:hlinkClick r:id="" action="ppaction://noaction">
                  <a:snd r:embed="rId5" name="morse-r-5a-scv.wav"/>
                  <a:extLst>
                    <a:ext uri="{A12FA001-AC4F-418D-AE19-62706E023703}">
                      <ahyp:hlinkClr xmlns:ahyp="http://schemas.microsoft.com/office/drawing/2018/hyperlinkcolor" val="tx"/>
                    </a:ext>
                  </a:extLst>
                </a:hlinkClick>
              </a:rPr>
              <a:t>R  5A SCV</a:t>
            </a:r>
            <a:endParaRPr lang="en-US" sz="1600" dirty="0"/>
          </a:p>
        </p:txBody>
      </p:sp>
      <p:sp>
        <p:nvSpPr>
          <p:cNvPr id="18" name="TextBox 17">
            <a:extLst>
              <a:ext uri="{FF2B5EF4-FFF2-40B4-BE49-F238E27FC236}">
                <a16:creationId xmlns:a16="http://schemas.microsoft.com/office/drawing/2014/main" id="{8CD6365D-FD44-3B51-DAA5-818FA37017A4}"/>
              </a:ext>
            </a:extLst>
          </p:cNvPr>
          <p:cNvSpPr txBox="1"/>
          <p:nvPr/>
        </p:nvSpPr>
        <p:spPr>
          <a:xfrm>
            <a:off x="2273745" y="5496342"/>
            <a:ext cx="2081022" cy="264688"/>
          </a:xfrm>
          <a:prstGeom prst="rect">
            <a:avLst/>
          </a:prstGeom>
          <a:noFill/>
        </p:spPr>
        <p:txBody>
          <a:bodyPr wrap="square" lIns="9144" tIns="9144" rIns="9144" bIns="9144" rtlCol="0">
            <a:spAutoFit/>
          </a:bodyPr>
          <a:lstStyle/>
          <a:p>
            <a:pPr algn="r"/>
            <a:r>
              <a:rPr lang="en-US" sz="1600" dirty="0">
                <a:hlinkClick r:id="" action="ppaction://noaction">
                  <a:snd r:embed="rId6" name="morse-tu-qrz-w1aw-fd.wav"/>
                  <a:extLst>
                    <a:ext uri="{A12FA001-AC4F-418D-AE19-62706E023703}">
                      <ahyp:hlinkClr xmlns:ahyp="http://schemas.microsoft.com/office/drawing/2018/hyperlinkcolor" val="tx"/>
                    </a:ext>
                  </a:extLst>
                </a:hlinkClick>
              </a:rPr>
              <a:t>TU   QRZ  W1AW  FD</a:t>
            </a:r>
            <a:endParaRPr lang="en-US" sz="1600" dirty="0"/>
          </a:p>
        </p:txBody>
      </p:sp>
      <p:cxnSp>
        <p:nvCxnSpPr>
          <p:cNvPr id="20" name="Straight Arrow Connector 19">
            <a:extLst>
              <a:ext uri="{FF2B5EF4-FFF2-40B4-BE49-F238E27FC236}">
                <a16:creationId xmlns:a16="http://schemas.microsoft.com/office/drawing/2014/main" id="{0328DB69-C7C3-28F9-7119-07DB429C5DDE}"/>
              </a:ext>
            </a:extLst>
          </p:cNvPr>
          <p:cNvCxnSpPr>
            <a:cxnSpLocks/>
          </p:cNvCxnSpPr>
          <p:nvPr/>
        </p:nvCxnSpPr>
        <p:spPr>
          <a:xfrm>
            <a:off x="4478592" y="3021663"/>
            <a:ext cx="1229108" cy="1870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B659DA8-1C80-BD99-7F92-BD115520277B}"/>
              </a:ext>
            </a:extLst>
          </p:cNvPr>
          <p:cNvCxnSpPr>
            <a:cxnSpLocks/>
          </p:cNvCxnSpPr>
          <p:nvPr/>
        </p:nvCxnSpPr>
        <p:spPr>
          <a:xfrm flipH="1">
            <a:off x="4440492" y="3486814"/>
            <a:ext cx="1229108" cy="23542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58726B5-A10F-FE2B-0D9F-4FE57289A730}"/>
              </a:ext>
            </a:extLst>
          </p:cNvPr>
          <p:cNvCxnSpPr>
            <a:cxnSpLocks/>
          </p:cNvCxnSpPr>
          <p:nvPr/>
        </p:nvCxnSpPr>
        <p:spPr>
          <a:xfrm>
            <a:off x="4440492" y="4991377"/>
            <a:ext cx="1229108" cy="1589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0215BD2-0B6B-BF49-72FA-8079F22D71D9}"/>
              </a:ext>
            </a:extLst>
          </p:cNvPr>
          <p:cNvCxnSpPr>
            <a:cxnSpLocks/>
          </p:cNvCxnSpPr>
          <p:nvPr/>
        </p:nvCxnSpPr>
        <p:spPr>
          <a:xfrm flipH="1">
            <a:off x="4440492" y="5384054"/>
            <a:ext cx="1229108" cy="2503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A8CEF93-FFD5-242C-1179-C11CCADAA3DF}"/>
              </a:ext>
            </a:extLst>
          </p:cNvPr>
          <p:cNvSpPr txBox="1"/>
          <p:nvPr/>
        </p:nvSpPr>
        <p:spPr>
          <a:xfrm>
            <a:off x="6931470" y="3836770"/>
            <a:ext cx="1545249" cy="757130"/>
          </a:xfrm>
          <a:prstGeom prst="rect">
            <a:avLst/>
          </a:prstGeom>
          <a:noFill/>
        </p:spPr>
        <p:txBody>
          <a:bodyPr wrap="square" lIns="9144" tIns="9144" rIns="9144" bIns="9144" rtlCol="0">
            <a:spAutoFit/>
          </a:bodyPr>
          <a:lstStyle/>
          <a:p>
            <a:r>
              <a:rPr lang="en-US" sz="1200" i="1" dirty="0">
                <a:solidFill>
                  <a:srgbClr val="0070C0"/>
                </a:solidFill>
              </a:rPr>
              <a:t>N6SBC repeats the call sign, and the exchange moves forward as before.</a:t>
            </a:r>
          </a:p>
        </p:txBody>
      </p:sp>
      <p:cxnSp>
        <p:nvCxnSpPr>
          <p:cNvPr id="40" name="Straight Arrow Connector 39">
            <a:extLst>
              <a:ext uri="{FF2B5EF4-FFF2-40B4-BE49-F238E27FC236}">
                <a16:creationId xmlns:a16="http://schemas.microsoft.com/office/drawing/2014/main" id="{02BAB3AD-9512-1FAC-CAF8-FCCA7CD9BECF}"/>
              </a:ext>
            </a:extLst>
          </p:cNvPr>
          <p:cNvCxnSpPr>
            <a:cxnSpLocks/>
          </p:cNvCxnSpPr>
          <p:nvPr/>
        </p:nvCxnSpPr>
        <p:spPr>
          <a:xfrm flipH="1">
            <a:off x="6552429" y="4196996"/>
            <a:ext cx="326279" cy="36679"/>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A43803B6-3F27-DC2C-47BB-DA017AD8A82B}"/>
              </a:ext>
            </a:extLst>
          </p:cNvPr>
          <p:cNvSpPr txBox="1"/>
          <p:nvPr/>
        </p:nvSpPr>
        <p:spPr>
          <a:xfrm>
            <a:off x="1053661" y="3561634"/>
            <a:ext cx="2295437" cy="572464"/>
          </a:xfrm>
          <a:prstGeom prst="rect">
            <a:avLst/>
          </a:prstGeom>
          <a:noFill/>
        </p:spPr>
        <p:txBody>
          <a:bodyPr wrap="square" lIns="9144" tIns="9144" rIns="9144" bIns="9144" rtlCol="0">
            <a:spAutoFit/>
          </a:bodyPr>
          <a:lstStyle/>
          <a:p>
            <a:pPr algn="r"/>
            <a:r>
              <a:rPr lang="en-US" sz="1200" i="1" dirty="0">
                <a:solidFill>
                  <a:srgbClr val="0070C0"/>
                </a:solidFill>
              </a:rPr>
              <a:t>W1AW did not copy the full call sign and is asking the station starting with ‘N6’ to come again.</a:t>
            </a:r>
          </a:p>
        </p:txBody>
      </p:sp>
      <p:cxnSp>
        <p:nvCxnSpPr>
          <p:cNvPr id="48" name="Straight Arrow Connector 47">
            <a:extLst>
              <a:ext uri="{FF2B5EF4-FFF2-40B4-BE49-F238E27FC236}">
                <a16:creationId xmlns:a16="http://schemas.microsoft.com/office/drawing/2014/main" id="{6DD2A807-B9FC-269B-7224-23C887C81285}"/>
              </a:ext>
            </a:extLst>
          </p:cNvPr>
          <p:cNvCxnSpPr>
            <a:cxnSpLocks/>
          </p:cNvCxnSpPr>
          <p:nvPr/>
        </p:nvCxnSpPr>
        <p:spPr>
          <a:xfrm>
            <a:off x="3445821" y="3825490"/>
            <a:ext cx="383203" cy="0"/>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24266D5-41D9-3543-5284-5FF4E6A4CAB2}"/>
              </a:ext>
            </a:extLst>
          </p:cNvPr>
          <p:cNvSpPr txBox="1"/>
          <p:nvPr/>
        </p:nvSpPr>
        <p:spPr>
          <a:xfrm>
            <a:off x="3893249" y="3693146"/>
            <a:ext cx="461517" cy="264688"/>
          </a:xfrm>
          <a:prstGeom prst="rect">
            <a:avLst/>
          </a:prstGeom>
          <a:noFill/>
        </p:spPr>
        <p:txBody>
          <a:bodyPr wrap="square" lIns="9144" tIns="9144" rIns="9144" bIns="9144" rtlCol="0">
            <a:spAutoFit/>
          </a:bodyPr>
          <a:lstStyle/>
          <a:p>
            <a:pPr algn="r"/>
            <a:r>
              <a:rPr lang="en-US" sz="1600" b="1" dirty="0">
                <a:hlinkClick r:id="" action="ppaction://noaction">
                  <a:snd r:embed="rId7" name="morse-n6.wav"/>
                  <a:extLst>
                    <a:ext uri="{A12FA001-AC4F-418D-AE19-62706E023703}">
                      <ahyp:hlinkClr xmlns:ahyp="http://schemas.microsoft.com/office/drawing/2018/hyperlinkcolor" val="tx"/>
                    </a:ext>
                  </a:extLst>
                </a:hlinkClick>
              </a:rPr>
              <a:t>N6?</a:t>
            </a:r>
            <a:endParaRPr lang="en-US" sz="1600" b="1" dirty="0"/>
          </a:p>
        </p:txBody>
      </p:sp>
      <p:sp>
        <p:nvSpPr>
          <p:cNvPr id="5" name="TextBox 4">
            <a:extLst>
              <a:ext uri="{FF2B5EF4-FFF2-40B4-BE49-F238E27FC236}">
                <a16:creationId xmlns:a16="http://schemas.microsoft.com/office/drawing/2014/main" id="{3BD494D9-9AA3-CB24-EF81-E4271645FC66}"/>
              </a:ext>
            </a:extLst>
          </p:cNvPr>
          <p:cNvSpPr txBox="1"/>
          <p:nvPr/>
        </p:nvSpPr>
        <p:spPr>
          <a:xfrm>
            <a:off x="5799847" y="4121941"/>
            <a:ext cx="766953" cy="264688"/>
          </a:xfrm>
          <a:prstGeom prst="rect">
            <a:avLst/>
          </a:prstGeom>
          <a:noFill/>
        </p:spPr>
        <p:txBody>
          <a:bodyPr wrap="square" lIns="9144" tIns="9144" rIns="9144" bIns="9144" rtlCol="0">
            <a:spAutoFit/>
          </a:bodyPr>
          <a:lstStyle/>
          <a:p>
            <a:r>
              <a:rPr lang="en-US" sz="1600" b="1" dirty="0">
                <a:hlinkClick r:id="" action="ppaction://noaction">
                  <a:snd r:embed="rId3" name="morse-n6sbc.wav"/>
                  <a:extLst>
                    <a:ext uri="{A12FA001-AC4F-418D-AE19-62706E023703}">
                      <ahyp:hlinkClr xmlns:ahyp="http://schemas.microsoft.com/office/drawing/2018/hyperlinkcolor" val="tx"/>
                    </a:ext>
                  </a:extLst>
                </a:hlinkClick>
              </a:rPr>
              <a:t>N6SBC</a:t>
            </a:r>
            <a:endParaRPr lang="en-US" sz="1600" b="1" dirty="0"/>
          </a:p>
        </p:txBody>
      </p:sp>
      <p:cxnSp>
        <p:nvCxnSpPr>
          <p:cNvPr id="7" name="Straight Arrow Connector 6">
            <a:extLst>
              <a:ext uri="{FF2B5EF4-FFF2-40B4-BE49-F238E27FC236}">
                <a16:creationId xmlns:a16="http://schemas.microsoft.com/office/drawing/2014/main" id="{40B97325-EEB0-1396-B0ED-BAF5429DF40D}"/>
              </a:ext>
            </a:extLst>
          </p:cNvPr>
          <p:cNvCxnSpPr>
            <a:cxnSpLocks/>
          </p:cNvCxnSpPr>
          <p:nvPr/>
        </p:nvCxnSpPr>
        <p:spPr>
          <a:xfrm>
            <a:off x="4475872" y="3957834"/>
            <a:ext cx="1229108" cy="1870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64655B9-694C-4F44-B638-6C81B9B944DD}"/>
              </a:ext>
            </a:extLst>
          </p:cNvPr>
          <p:cNvCxnSpPr>
            <a:cxnSpLocks/>
          </p:cNvCxnSpPr>
          <p:nvPr/>
        </p:nvCxnSpPr>
        <p:spPr>
          <a:xfrm flipH="1">
            <a:off x="4437772" y="4422985"/>
            <a:ext cx="1229108" cy="23542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7B5F0C0-22DC-9B17-5593-74B1E12D352D}"/>
              </a:ext>
            </a:extLst>
          </p:cNvPr>
          <p:cNvSpPr txBox="1"/>
          <p:nvPr/>
        </p:nvSpPr>
        <p:spPr>
          <a:xfrm>
            <a:off x="6614576" y="6415069"/>
            <a:ext cx="2188723" cy="326243"/>
          </a:xfrm>
          <a:prstGeom prst="rect">
            <a:avLst/>
          </a:prstGeom>
          <a:noFill/>
        </p:spPr>
        <p:txBody>
          <a:bodyPr wrap="square" lIns="9144" tIns="9144" rIns="9144" bIns="9144" rtlCol="0">
            <a:spAutoFit/>
          </a:bodyPr>
          <a:lstStyle/>
          <a:p>
            <a:r>
              <a:rPr lang="en-US" sz="1000" dirty="0">
                <a:solidFill>
                  <a:schemeClr val="tx1">
                    <a:lumMod val="50000"/>
                    <a:lumOff val="50000"/>
                  </a:schemeClr>
                </a:solidFill>
                <a:hlinkClick r:id="rId8">
                  <a:extLst>
                    <a:ext uri="{A12FA001-AC4F-418D-AE19-62706E023703}">
                      <ahyp:hlinkClr xmlns:ahyp="http://schemas.microsoft.com/office/drawing/2018/hyperlinkcolor" val="tx"/>
                    </a:ext>
                  </a:extLst>
                </a:hlinkClick>
              </a:rPr>
              <a:t>List of CW abbreviations</a:t>
            </a:r>
            <a:r>
              <a:rPr lang="en-US" sz="1000" dirty="0">
                <a:solidFill>
                  <a:schemeClr val="tx1">
                    <a:lumMod val="50000"/>
                    <a:lumOff val="50000"/>
                  </a:schemeClr>
                </a:solidFill>
              </a:rPr>
              <a:t>.</a:t>
            </a:r>
          </a:p>
          <a:p>
            <a:r>
              <a:rPr lang="en-US" sz="1000" dirty="0">
                <a:solidFill>
                  <a:schemeClr val="tx1">
                    <a:lumMod val="50000"/>
                    <a:lumOff val="50000"/>
                  </a:schemeClr>
                </a:solidFill>
              </a:rPr>
              <a:t>Audio generated using </a:t>
            </a:r>
            <a:r>
              <a:rPr lang="en-US" sz="1000" dirty="0">
                <a:solidFill>
                  <a:schemeClr val="tx1">
                    <a:lumMod val="50000"/>
                    <a:lumOff val="50000"/>
                  </a:schemeClr>
                </a:solidFill>
                <a:hlinkClick r:id="rId9">
                  <a:extLst>
                    <a:ext uri="{A12FA001-AC4F-418D-AE19-62706E023703}">
                      <ahyp:hlinkClr xmlns:ahyp="http://schemas.microsoft.com/office/drawing/2018/hyperlinkcolor" val="tx"/>
                    </a:ext>
                  </a:extLst>
                </a:hlinkClick>
              </a:rPr>
              <a:t>morsecodes.io</a:t>
            </a:r>
            <a:r>
              <a:rPr lang="en-US" sz="1000" dirty="0">
                <a:solidFill>
                  <a:schemeClr val="tx1">
                    <a:lumMod val="50000"/>
                    <a:lumOff val="50000"/>
                  </a:schemeClr>
                </a:solidFill>
              </a:rPr>
              <a:t>.</a:t>
            </a:r>
          </a:p>
        </p:txBody>
      </p:sp>
    </p:spTree>
    <p:extLst>
      <p:ext uri="{BB962C8B-B14F-4D97-AF65-F5344CB8AC3E}">
        <p14:creationId xmlns:p14="http://schemas.microsoft.com/office/powerpoint/2010/main" val="191574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F12A0-6B76-A4C4-CEE1-B2CA3A55940C}"/>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DCC1D42E-F94B-2A3C-59E8-18BB63C1E061}"/>
              </a:ext>
            </a:extLst>
          </p:cNvPr>
          <p:cNvSpPr>
            <a:spLocks noGrp="1"/>
          </p:cNvSpPr>
          <p:nvPr>
            <p:ph type="title"/>
          </p:nvPr>
        </p:nvSpPr>
        <p:spPr>
          <a:xfrm>
            <a:off x="442912" y="222659"/>
            <a:ext cx="8258175" cy="1143000"/>
          </a:xfrm>
        </p:spPr>
        <p:txBody>
          <a:bodyPr/>
          <a:lstStyle/>
          <a:p>
            <a:r>
              <a:rPr lang="en-US" sz="3600" dirty="0"/>
              <a:t>Field Day Exchange Variations</a:t>
            </a:r>
            <a:br>
              <a:rPr lang="en-US" sz="3600" dirty="0"/>
            </a:br>
            <a:r>
              <a:rPr lang="en-US" sz="3600" i="1" dirty="0"/>
              <a:t>–</a:t>
            </a:r>
            <a:r>
              <a:rPr lang="en-US" sz="3600" dirty="0"/>
              <a:t> </a:t>
            </a:r>
            <a:r>
              <a:rPr lang="en-US" sz="3600" i="1" dirty="0"/>
              <a:t>Missed Section</a:t>
            </a:r>
          </a:p>
        </p:txBody>
      </p:sp>
      <p:sp>
        <p:nvSpPr>
          <p:cNvPr id="6" name="TextBox 5">
            <a:extLst>
              <a:ext uri="{FF2B5EF4-FFF2-40B4-BE49-F238E27FC236}">
                <a16:creationId xmlns:a16="http://schemas.microsoft.com/office/drawing/2014/main" id="{9AEEBAC4-DE73-092F-A146-54CA85440AD3}"/>
              </a:ext>
            </a:extLst>
          </p:cNvPr>
          <p:cNvSpPr txBox="1"/>
          <p:nvPr/>
        </p:nvSpPr>
        <p:spPr>
          <a:xfrm>
            <a:off x="2454720" y="1818745"/>
            <a:ext cx="1985772" cy="757130"/>
          </a:xfrm>
          <a:prstGeom prst="rect">
            <a:avLst/>
          </a:prstGeom>
          <a:noFill/>
        </p:spPr>
        <p:txBody>
          <a:bodyPr wrap="square" lIns="9144" tIns="9144" rIns="9144" bIns="9144" rtlCol="0">
            <a:spAutoFit/>
          </a:bodyPr>
          <a:lstStyle/>
          <a:p>
            <a:pPr algn="ctr"/>
            <a:r>
              <a:rPr lang="en-US" sz="1600" b="1" dirty="0">
                <a:solidFill>
                  <a:srgbClr val="0070C0"/>
                </a:solidFill>
              </a:rPr>
              <a:t>W1AW, a 3A station in Connecticut, is calling CQ</a:t>
            </a:r>
          </a:p>
        </p:txBody>
      </p:sp>
      <p:sp>
        <p:nvSpPr>
          <p:cNvPr id="8" name="TextBox 7">
            <a:extLst>
              <a:ext uri="{FF2B5EF4-FFF2-40B4-BE49-F238E27FC236}">
                <a16:creationId xmlns:a16="http://schemas.microsoft.com/office/drawing/2014/main" id="{20D78C07-C867-7836-539E-38622828191B}"/>
              </a:ext>
            </a:extLst>
          </p:cNvPr>
          <p:cNvSpPr txBox="1"/>
          <p:nvPr/>
        </p:nvSpPr>
        <p:spPr>
          <a:xfrm>
            <a:off x="5112195" y="1823615"/>
            <a:ext cx="2147695" cy="757130"/>
          </a:xfrm>
          <a:prstGeom prst="rect">
            <a:avLst/>
          </a:prstGeom>
          <a:noFill/>
        </p:spPr>
        <p:txBody>
          <a:bodyPr wrap="square" lIns="9144" tIns="9144" rIns="9144" bIns="9144" rtlCol="0">
            <a:spAutoFit/>
          </a:bodyPr>
          <a:lstStyle/>
          <a:p>
            <a:pPr algn="ctr"/>
            <a:r>
              <a:rPr lang="en-US" sz="1600" b="1" dirty="0">
                <a:solidFill>
                  <a:srgbClr val="0070C0"/>
                </a:solidFill>
              </a:rPr>
              <a:t>N6SBC, a 5A station in Santa Clara Valley, is responding to CQs</a:t>
            </a:r>
          </a:p>
        </p:txBody>
      </p:sp>
      <p:sp>
        <p:nvSpPr>
          <p:cNvPr id="10" name="TextBox 9">
            <a:extLst>
              <a:ext uri="{FF2B5EF4-FFF2-40B4-BE49-F238E27FC236}">
                <a16:creationId xmlns:a16="http://schemas.microsoft.com/office/drawing/2014/main" id="{EC99C496-2597-F09E-F6A1-86B0F9104F80}"/>
              </a:ext>
            </a:extLst>
          </p:cNvPr>
          <p:cNvSpPr txBox="1"/>
          <p:nvPr/>
        </p:nvSpPr>
        <p:spPr>
          <a:xfrm>
            <a:off x="1889373" y="2879794"/>
            <a:ext cx="2465393" cy="264688"/>
          </a:xfrm>
          <a:prstGeom prst="rect">
            <a:avLst/>
          </a:prstGeom>
          <a:noFill/>
        </p:spPr>
        <p:txBody>
          <a:bodyPr wrap="square" lIns="9144" tIns="9144" rIns="9144" bIns="9144" rtlCol="0">
            <a:spAutoFit/>
          </a:bodyPr>
          <a:lstStyle/>
          <a:p>
            <a:pPr algn="r"/>
            <a:r>
              <a:rPr lang="en-US" sz="1600" dirty="0">
                <a:hlinkClick r:id="" action="ppaction://noaction">
                  <a:snd r:embed="rId2" name="morse-cq-fd-w1aw-w1aw-fd.wav"/>
                  <a:extLst>
                    <a:ext uri="{A12FA001-AC4F-418D-AE19-62706E023703}">
                      <ahyp:hlinkClr xmlns:ahyp="http://schemas.microsoft.com/office/drawing/2018/hyperlinkcolor" val="tx"/>
                    </a:ext>
                  </a:extLst>
                </a:hlinkClick>
              </a:rPr>
              <a:t>CQ FD W1AW </a:t>
            </a:r>
            <a:r>
              <a:rPr lang="en-US" sz="1600" dirty="0" err="1">
                <a:hlinkClick r:id="" action="ppaction://noaction">
                  <a:snd r:embed="rId2" name="morse-cq-fd-w1aw-w1aw-fd.wav"/>
                  <a:extLst>
                    <a:ext uri="{A12FA001-AC4F-418D-AE19-62706E023703}">
                      <ahyp:hlinkClr xmlns:ahyp="http://schemas.microsoft.com/office/drawing/2018/hyperlinkcolor" val="tx"/>
                    </a:ext>
                  </a:extLst>
                </a:hlinkClick>
              </a:rPr>
              <a:t>W1AW</a:t>
            </a:r>
            <a:r>
              <a:rPr lang="en-US" sz="1600" dirty="0">
                <a:hlinkClick r:id="" action="ppaction://noaction">
                  <a:snd r:embed="rId2" name="morse-cq-fd-w1aw-w1aw-fd.wav"/>
                  <a:extLst>
                    <a:ext uri="{A12FA001-AC4F-418D-AE19-62706E023703}">
                      <ahyp:hlinkClr xmlns:ahyp="http://schemas.microsoft.com/office/drawing/2018/hyperlinkcolor" val="tx"/>
                    </a:ext>
                  </a:extLst>
                </a:hlinkClick>
              </a:rPr>
              <a:t> FD</a:t>
            </a:r>
            <a:endParaRPr lang="en-US" sz="1600" dirty="0"/>
          </a:p>
        </p:txBody>
      </p:sp>
      <p:sp>
        <p:nvSpPr>
          <p:cNvPr id="12" name="TextBox 11">
            <a:extLst>
              <a:ext uri="{FF2B5EF4-FFF2-40B4-BE49-F238E27FC236}">
                <a16:creationId xmlns:a16="http://schemas.microsoft.com/office/drawing/2014/main" id="{5202132B-5EF2-C244-E94C-7F10338AE996}"/>
              </a:ext>
            </a:extLst>
          </p:cNvPr>
          <p:cNvSpPr txBox="1"/>
          <p:nvPr/>
        </p:nvSpPr>
        <p:spPr>
          <a:xfrm>
            <a:off x="5802567" y="3185770"/>
            <a:ext cx="766953" cy="264688"/>
          </a:xfrm>
          <a:prstGeom prst="rect">
            <a:avLst/>
          </a:prstGeom>
          <a:noFill/>
        </p:spPr>
        <p:txBody>
          <a:bodyPr wrap="square" lIns="9144" tIns="9144" rIns="9144" bIns="9144" rtlCol="0">
            <a:spAutoFit/>
          </a:bodyPr>
          <a:lstStyle/>
          <a:p>
            <a:r>
              <a:rPr lang="en-US" sz="1600" dirty="0">
                <a:hlinkClick r:id="" action="ppaction://noaction">
                  <a:snd r:embed="rId3" name="morse-n6sbc.wav"/>
                  <a:extLst>
                    <a:ext uri="{A12FA001-AC4F-418D-AE19-62706E023703}">
                      <ahyp:hlinkClr xmlns:ahyp="http://schemas.microsoft.com/office/drawing/2018/hyperlinkcolor" val="tx"/>
                    </a:ext>
                  </a:extLst>
                </a:hlinkClick>
              </a:rPr>
              <a:t>N6SBC</a:t>
            </a:r>
            <a:endParaRPr lang="en-US" sz="1600" dirty="0"/>
          </a:p>
        </p:txBody>
      </p:sp>
      <p:sp>
        <p:nvSpPr>
          <p:cNvPr id="14" name="TextBox 13">
            <a:extLst>
              <a:ext uri="{FF2B5EF4-FFF2-40B4-BE49-F238E27FC236}">
                <a16:creationId xmlns:a16="http://schemas.microsoft.com/office/drawing/2014/main" id="{D612BFFD-5ACB-2B3D-FDF8-79198AE9C5E8}"/>
              </a:ext>
            </a:extLst>
          </p:cNvPr>
          <p:cNvSpPr txBox="1"/>
          <p:nvPr/>
        </p:nvSpPr>
        <p:spPr>
          <a:xfrm>
            <a:off x="2854769" y="3674613"/>
            <a:ext cx="1499997" cy="264688"/>
          </a:xfrm>
          <a:prstGeom prst="rect">
            <a:avLst/>
          </a:prstGeom>
          <a:noFill/>
        </p:spPr>
        <p:txBody>
          <a:bodyPr wrap="square" lIns="9144" tIns="9144" rIns="9144" bIns="9144" rtlCol="0">
            <a:spAutoFit/>
          </a:bodyPr>
          <a:lstStyle/>
          <a:p>
            <a:pPr algn="r"/>
            <a:r>
              <a:rPr lang="en-US" sz="1600" dirty="0">
                <a:hlinkClick r:id="" action="ppaction://noaction">
                  <a:snd r:embed="rId4" name="morse-n6sbc-3a-ct.wav"/>
                  <a:extLst>
                    <a:ext uri="{A12FA001-AC4F-418D-AE19-62706E023703}">
                      <ahyp:hlinkClr xmlns:ahyp="http://schemas.microsoft.com/office/drawing/2018/hyperlinkcolor" val="tx"/>
                    </a:ext>
                  </a:extLst>
                </a:hlinkClick>
              </a:rPr>
              <a:t>N6SBC  3A CT</a:t>
            </a:r>
            <a:endParaRPr lang="en-US" sz="1600" dirty="0"/>
          </a:p>
        </p:txBody>
      </p:sp>
      <p:sp>
        <p:nvSpPr>
          <p:cNvPr id="16" name="TextBox 15">
            <a:extLst>
              <a:ext uri="{FF2B5EF4-FFF2-40B4-BE49-F238E27FC236}">
                <a16:creationId xmlns:a16="http://schemas.microsoft.com/office/drawing/2014/main" id="{BF2FF289-E5B6-510D-0604-D8676956D2F6}"/>
              </a:ext>
            </a:extLst>
          </p:cNvPr>
          <p:cNvSpPr txBox="1"/>
          <p:nvPr/>
        </p:nvSpPr>
        <p:spPr>
          <a:xfrm>
            <a:off x="5802567" y="4055483"/>
            <a:ext cx="1128903" cy="264688"/>
          </a:xfrm>
          <a:prstGeom prst="rect">
            <a:avLst/>
          </a:prstGeom>
          <a:noFill/>
        </p:spPr>
        <p:txBody>
          <a:bodyPr wrap="square" lIns="9144" tIns="9144" rIns="9144" bIns="9144" rtlCol="0">
            <a:spAutoFit/>
          </a:bodyPr>
          <a:lstStyle/>
          <a:p>
            <a:r>
              <a:rPr lang="en-US" sz="1600" dirty="0">
                <a:hlinkClick r:id="" action="ppaction://noaction">
                  <a:snd r:embed="rId5" name="morse-r-5a-scv.wav"/>
                  <a:extLst>
                    <a:ext uri="{A12FA001-AC4F-418D-AE19-62706E023703}">
                      <ahyp:hlinkClr xmlns:ahyp="http://schemas.microsoft.com/office/drawing/2018/hyperlinkcolor" val="tx"/>
                    </a:ext>
                  </a:extLst>
                </a:hlinkClick>
              </a:rPr>
              <a:t>R  5A SCV</a:t>
            </a:r>
            <a:endParaRPr lang="en-US" sz="1600" dirty="0"/>
          </a:p>
        </p:txBody>
      </p:sp>
      <p:sp>
        <p:nvSpPr>
          <p:cNvPr id="18" name="TextBox 17">
            <a:extLst>
              <a:ext uri="{FF2B5EF4-FFF2-40B4-BE49-F238E27FC236}">
                <a16:creationId xmlns:a16="http://schemas.microsoft.com/office/drawing/2014/main" id="{16BB4BFF-3948-8FAB-F54D-BD193D7243F9}"/>
              </a:ext>
            </a:extLst>
          </p:cNvPr>
          <p:cNvSpPr txBox="1"/>
          <p:nvPr/>
        </p:nvSpPr>
        <p:spPr>
          <a:xfrm>
            <a:off x="2008414" y="5218760"/>
            <a:ext cx="2346353" cy="264688"/>
          </a:xfrm>
          <a:prstGeom prst="rect">
            <a:avLst/>
          </a:prstGeom>
          <a:noFill/>
        </p:spPr>
        <p:txBody>
          <a:bodyPr wrap="square" lIns="9144" tIns="9144" rIns="9144" bIns="9144" rtlCol="0">
            <a:spAutoFit/>
          </a:bodyPr>
          <a:lstStyle/>
          <a:p>
            <a:pPr algn="r"/>
            <a:r>
              <a:rPr lang="en-US" sz="1600" dirty="0">
                <a:hlinkClick r:id="" action="ppaction://noaction">
                  <a:snd r:embed="rId6" name="morse-r-tu-qrz-w1aw-fd.wav"/>
                  <a:extLst>
                    <a:ext uri="{A12FA001-AC4F-418D-AE19-62706E023703}">
                      <ahyp:hlinkClr xmlns:ahyp="http://schemas.microsoft.com/office/drawing/2018/hyperlinkcolor" val="tx"/>
                    </a:ext>
                  </a:extLst>
                </a:hlinkClick>
              </a:rPr>
              <a:t>R  TU   QRZ  W1AW  FD</a:t>
            </a:r>
            <a:endParaRPr lang="en-US" sz="1600" dirty="0"/>
          </a:p>
        </p:txBody>
      </p:sp>
      <p:cxnSp>
        <p:nvCxnSpPr>
          <p:cNvPr id="20" name="Straight Arrow Connector 19">
            <a:extLst>
              <a:ext uri="{FF2B5EF4-FFF2-40B4-BE49-F238E27FC236}">
                <a16:creationId xmlns:a16="http://schemas.microsoft.com/office/drawing/2014/main" id="{EA543A7C-AC93-4288-F4B8-114F9406397F}"/>
              </a:ext>
            </a:extLst>
          </p:cNvPr>
          <p:cNvCxnSpPr>
            <a:cxnSpLocks/>
          </p:cNvCxnSpPr>
          <p:nvPr/>
        </p:nvCxnSpPr>
        <p:spPr>
          <a:xfrm>
            <a:off x="4478592" y="3021663"/>
            <a:ext cx="1229108" cy="1870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242AE7C-417A-CEB3-E122-3084F7276475}"/>
              </a:ext>
            </a:extLst>
          </p:cNvPr>
          <p:cNvCxnSpPr>
            <a:cxnSpLocks/>
          </p:cNvCxnSpPr>
          <p:nvPr/>
        </p:nvCxnSpPr>
        <p:spPr>
          <a:xfrm flipH="1">
            <a:off x="4440492" y="3486814"/>
            <a:ext cx="1229108" cy="23542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6790EC1-1FE9-58C5-9012-AD8B1F37D24D}"/>
              </a:ext>
            </a:extLst>
          </p:cNvPr>
          <p:cNvCxnSpPr>
            <a:cxnSpLocks/>
          </p:cNvCxnSpPr>
          <p:nvPr/>
        </p:nvCxnSpPr>
        <p:spPr>
          <a:xfrm>
            <a:off x="4440492" y="3954513"/>
            <a:ext cx="1229108" cy="1589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1594E53-837D-1A4B-73E6-5559EFAFC175}"/>
              </a:ext>
            </a:extLst>
          </p:cNvPr>
          <p:cNvCxnSpPr>
            <a:cxnSpLocks/>
          </p:cNvCxnSpPr>
          <p:nvPr/>
        </p:nvCxnSpPr>
        <p:spPr>
          <a:xfrm flipH="1">
            <a:off x="4440492" y="5106472"/>
            <a:ext cx="1229108" cy="2503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065BA04-0B91-C007-0FCE-DA66DB648F98}"/>
              </a:ext>
            </a:extLst>
          </p:cNvPr>
          <p:cNvSpPr txBox="1"/>
          <p:nvPr/>
        </p:nvSpPr>
        <p:spPr>
          <a:xfrm>
            <a:off x="624193" y="4366542"/>
            <a:ext cx="2359852" cy="387798"/>
          </a:xfrm>
          <a:prstGeom prst="rect">
            <a:avLst/>
          </a:prstGeom>
          <a:noFill/>
        </p:spPr>
        <p:txBody>
          <a:bodyPr wrap="square" lIns="9144" tIns="9144" rIns="9144" bIns="9144" rtlCol="0">
            <a:spAutoFit/>
          </a:bodyPr>
          <a:lstStyle/>
          <a:p>
            <a:pPr algn="r"/>
            <a:r>
              <a:rPr lang="en-US" sz="1200" i="1" dirty="0">
                <a:solidFill>
                  <a:srgbClr val="0070C0"/>
                </a:solidFill>
              </a:rPr>
              <a:t>W1AW missed the ARRL Section and is asking for it to be repeated</a:t>
            </a:r>
          </a:p>
        </p:txBody>
      </p:sp>
      <p:cxnSp>
        <p:nvCxnSpPr>
          <p:cNvPr id="19" name="Straight Arrow Connector 18">
            <a:extLst>
              <a:ext uri="{FF2B5EF4-FFF2-40B4-BE49-F238E27FC236}">
                <a16:creationId xmlns:a16="http://schemas.microsoft.com/office/drawing/2014/main" id="{C23A40F6-373F-958D-ED06-09192219A69E}"/>
              </a:ext>
            </a:extLst>
          </p:cNvPr>
          <p:cNvCxnSpPr>
            <a:cxnSpLocks/>
          </p:cNvCxnSpPr>
          <p:nvPr/>
        </p:nvCxnSpPr>
        <p:spPr>
          <a:xfrm>
            <a:off x="3069771" y="4560441"/>
            <a:ext cx="643009" cy="84719"/>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670DBF4-0F76-A84A-99B4-3019A5934A76}"/>
              </a:ext>
            </a:extLst>
          </p:cNvPr>
          <p:cNvSpPr txBox="1"/>
          <p:nvPr/>
        </p:nvSpPr>
        <p:spPr>
          <a:xfrm>
            <a:off x="7356021" y="4718674"/>
            <a:ext cx="1289957" cy="387798"/>
          </a:xfrm>
          <a:prstGeom prst="rect">
            <a:avLst/>
          </a:prstGeom>
          <a:noFill/>
        </p:spPr>
        <p:txBody>
          <a:bodyPr wrap="square" lIns="9144" tIns="9144" rIns="9144" bIns="9144" rtlCol="0">
            <a:spAutoFit/>
          </a:bodyPr>
          <a:lstStyle/>
          <a:p>
            <a:r>
              <a:rPr lang="en-US" sz="1200" i="1" dirty="0">
                <a:solidFill>
                  <a:srgbClr val="0070C0"/>
                </a:solidFill>
              </a:rPr>
              <a:t>N6SBC repeats the ARRL Section.</a:t>
            </a:r>
          </a:p>
        </p:txBody>
      </p:sp>
      <p:cxnSp>
        <p:nvCxnSpPr>
          <p:cNvPr id="27" name="Straight Arrow Connector 26">
            <a:extLst>
              <a:ext uri="{FF2B5EF4-FFF2-40B4-BE49-F238E27FC236}">
                <a16:creationId xmlns:a16="http://schemas.microsoft.com/office/drawing/2014/main" id="{0578851A-2C0A-627A-884B-DE7A7F9D4324}"/>
              </a:ext>
            </a:extLst>
          </p:cNvPr>
          <p:cNvCxnSpPr>
            <a:cxnSpLocks/>
          </p:cNvCxnSpPr>
          <p:nvPr/>
        </p:nvCxnSpPr>
        <p:spPr>
          <a:xfrm flipH="1">
            <a:off x="7014877" y="4910664"/>
            <a:ext cx="341144" cy="65911"/>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9521F5C-367E-FFC2-AF50-419BC726133E}"/>
              </a:ext>
            </a:extLst>
          </p:cNvPr>
          <p:cNvSpPr txBox="1"/>
          <p:nvPr/>
        </p:nvSpPr>
        <p:spPr>
          <a:xfrm>
            <a:off x="3543300" y="4512816"/>
            <a:ext cx="825075" cy="264688"/>
          </a:xfrm>
          <a:prstGeom prst="rect">
            <a:avLst/>
          </a:prstGeom>
          <a:noFill/>
        </p:spPr>
        <p:txBody>
          <a:bodyPr wrap="square" lIns="9144" tIns="9144" rIns="9144" bIns="9144" rtlCol="0">
            <a:spAutoFit/>
          </a:bodyPr>
          <a:lstStyle/>
          <a:p>
            <a:pPr algn="r"/>
            <a:r>
              <a:rPr lang="en-US" sz="1600" b="1" dirty="0">
                <a:hlinkClick r:id="" action="ppaction://noaction">
                  <a:snd r:embed="rId7" name="morse-sec.wav"/>
                  <a:extLst>
                    <a:ext uri="{A12FA001-AC4F-418D-AE19-62706E023703}">
                      <ahyp:hlinkClr xmlns:ahyp="http://schemas.microsoft.com/office/drawing/2018/hyperlinkcolor" val="tx"/>
                    </a:ext>
                  </a:extLst>
                </a:hlinkClick>
              </a:rPr>
              <a:t>SEC?</a:t>
            </a:r>
            <a:endParaRPr lang="en-US" sz="1600" b="1" dirty="0"/>
          </a:p>
        </p:txBody>
      </p:sp>
      <p:cxnSp>
        <p:nvCxnSpPr>
          <p:cNvPr id="4" name="Straight Arrow Connector 3">
            <a:extLst>
              <a:ext uri="{FF2B5EF4-FFF2-40B4-BE49-F238E27FC236}">
                <a16:creationId xmlns:a16="http://schemas.microsoft.com/office/drawing/2014/main" id="{9ED002AE-39B7-0C5E-B827-CDB18B5575E6}"/>
              </a:ext>
            </a:extLst>
          </p:cNvPr>
          <p:cNvCxnSpPr>
            <a:cxnSpLocks/>
          </p:cNvCxnSpPr>
          <p:nvPr/>
        </p:nvCxnSpPr>
        <p:spPr>
          <a:xfrm flipH="1">
            <a:off x="4454101" y="4325017"/>
            <a:ext cx="1229108" cy="23542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BC179FCE-AF46-5D52-6646-0321AE09EB3C}"/>
              </a:ext>
            </a:extLst>
          </p:cNvPr>
          <p:cNvCxnSpPr>
            <a:cxnSpLocks/>
          </p:cNvCxnSpPr>
          <p:nvPr/>
        </p:nvCxnSpPr>
        <p:spPr>
          <a:xfrm>
            <a:off x="4454101" y="4792716"/>
            <a:ext cx="1229108" cy="1589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BD3D112-21EC-5613-52F7-B829D14B23C9}"/>
              </a:ext>
            </a:extLst>
          </p:cNvPr>
          <p:cNvSpPr txBox="1"/>
          <p:nvPr/>
        </p:nvSpPr>
        <p:spPr>
          <a:xfrm>
            <a:off x="5802566" y="4872214"/>
            <a:ext cx="1128903" cy="264688"/>
          </a:xfrm>
          <a:prstGeom prst="rect">
            <a:avLst/>
          </a:prstGeom>
          <a:noFill/>
        </p:spPr>
        <p:txBody>
          <a:bodyPr wrap="square" lIns="9144" tIns="9144" rIns="9144" bIns="9144" rtlCol="0">
            <a:spAutoFit/>
          </a:bodyPr>
          <a:lstStyle/>
          <a:p>
            <a:r>
              <a:rPr lang="en-US" sz="1600" b="1" dirty="0">
                <a:hlinkClick r:id="" action="ppaction://noaction">
                  <a:snd r:embed="rId8" name="morse-scv-scv.wav"/>
                  <a:extLst>
                    <a:ext uri="{A12FA001-AC4F-418D-AE19-62706E023703}">
                      <ahyp:hlinkClr xmlns:ahyp="http://schemas.microsoft.com/office/drawing/2018/hyperlinkcolor" val="tx"/>
                    </a:ext>
                  </a:extLst>
                </a:hlinkClick>
              </a:rPr>
              <a:t>SCV   </a:t>
            </a:r>
            <a:r>
              <a:rPr lang="en-US" sz="1600" b="1" dirty="0" err="1">
                <a:hlinkClick r:id="" action="ppaction://noaction">
                  <a:snd r:embed="rId8" name="morse-scv-scv.wav"/>
                  <a:extLst>
                    <a:ext uri="{A12FA001-AC4F-418D-AE19-62706E023703}">
                      <ahyp:hlinkClr xmlns:ahyp="http://schemas.microsoft.com/office/drawing/2018/hyperlinkcolor" val="tx"/>
                    </a:ext>
                  </a:extLst>
                </a:hlinkClick>
              </a:rPr>
              <a:t>SCV</a:t>
            </a:r>
            <a:endParaRPr lang="en-US" sz="1600" b="1" dirty="0"/>
          </a:p>
        </p:txBody>
      </p:sp>
      <p:sp>
        <p:nvSpPr>
          <p:cNvPr id="17" name="TextBox 16">
            <a:extLst>
              <a:ext uri="{FF2B5EF4-FFF2-40B4-BE49-F238E27FC236}">
                <a16:creationId xmlns:a16="http://schemas.microsoft.com/office/drawing/2014/main" id="{1F8EAF77-995D-FDEC-7EBD-17FEEBDCF2D6}"/>
              </a:ext>
            </a:extLst>
          </p:cNvPr>
          <p:cNvSpPr txBox="1"/>
          <p:nvPr/>
        </p:nvSpPr>
        <p:spPr>
          <a:xfrm>
            <a:off x="109728" y="5598728"/>
            <a:ext cx="1779645" cy="572464"/>
          </a:xfrm>
          <a:prstGeom prst="rect">
            <a:avLst/>
          </a:prstGeom>
          <a:noFill/>
        </p:spPr>
        <p:txBody>
          <a:bodyPr wrap="square" lIns="9144" tIns="9144" rIns="9144" bIns="9144" rtlCol="0">
            <a:spAutoFit/>
          </a:bodyPr>
          <a:lstStyle/>
          <a:p>
            <a:pPr algn="r"/>
            <a:r>
              <a:rPr lang="en-US" sz="1200" i="1" dirty="0">
                <a:solidFill>
                  <a:srgbClr val="0070C0"/>
                </a:solidFill>
              </a:rPr>
              <a:t>W1AW acknowledges receipt of N6SBC’s FD exchange and moves on.</a:t>
            </a:r>
          </a:p>
        </p:txBody>
      </p:sp>
      <p:cxnSp>
        <p:nvCxnSpPr>
          <p:cNvPr id="21" name="Straight Arrow Connector 20">
            <a:extLst>
              <a:ext uri="{FF2B5EF4-FFF2-40B4-BE49-F238E27FC236}">
                <a16:creationId xmlns:a16="http://schemas.microsoft.com/office/drawing/2014/main" id="{071605CF-58A3-68A4-EEC0-87D0FE6A1B41}"/>
              </a:ext>
            </a:extLst>
          </p:cNvPr>
          <p:cNvCxnSpPr>
            <a:cxnSpLocks/>
          </p:cNvCxnSpPr>
          <p:nvPr/>
        </p:nvCxnSpPr>
        <p:spPr>
          <a:xfrm flipV="1">
            <a:off x="1865376" y="5447265"/>
            <a:ext cx="150432" cy="134843"/>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1CB2000-0EF6-8B87-B701-ADB79AB30E0A}"/>
              </a:ext>
            </a:extLst>
          </p:cNvPr>
          <p:cNvSpPr txBox="1"/>
          <p:nvPr/>
        </p:nvSpPr>
        <p:spPr>
          <a:xfrm>
            <a:off x="6614576" y="6415069"/>
            <a:ext cx="2188723" cy="326243"/>
          </a:xfrm>
          <a:prstGeom prst="rect">
            <a:avLst/>
          </a:prstGeom>
          <a:noFill/>
        </p:spPr>
        <p:txBody>
          <a:bodyPr wrap="square" lIns="9144" tIns="9144" rIns="9144" bIns="9144" rtlCol="0">
            <a:spAutoFit/>
          </a:bodyPr>
          <a:lstStyle/>
          <a:p>
            <a:r>
              <a:rPr lang="en-US" sz="1000" dirty="0">
                <a:solidFill>
                  <a:schemeClr val="tx1">
                    <a:lumMod val="50000"/>
                    <a:lumOff val="50000"/>
                  </a:schemeClr>
                </a:solidFill>
                <a:hlinkClick r:id="rId9">
                  <a:extLst>
                    <a:ext uri="{A12FA001-AC4F-418D-AE19-62706E023703}">
                      <ahyp:hlinkClr xmlns:ahyp="http://schemas.microsoft.com/office/drawing/2018/hyperlinkcolor" val="tx"/>
                    </a:ext>
                  </a:extLst>
                </a:hlinkClick>
              </a:rPr>
              <a:t>List of CW abbreviations</a:t>
            </a:r>
            <a:r>
              <a:rPr lang="en-US" sz="1000" dirty="0">
                <a:solidFill>
                  <a:schemeClr val="tx1">
                    <a:lumMod val="50000"/>
                    <a:lumOff val="50000"/>
                  </a:schemeClr>
                </a:solidFill>
              </a:rPr>
              <a:t>.</a:t>
            </a:r>
          </a:p>
          <a:p>
            <a:r>
              <a:rPr lang="en-US" sz="1000" dirty="0">
                <a:solidFill>
                  <a:schemeClr val="tx1">
                    <a:lumMod val="50000"/>
                    <a:lumOff val="50000"/>
                  </a:schemeClr>
                </a:solidFill>
              </a:rPr>
              <a:t>Audio generated using </a:t>
            </a:r>
            <a:r>
              <a:rPr lang="en-US" sz="1000" dirty="0">
                <a:solidFill>
                  <a:schemeClr val="tx1">
                    <a:lumMod val="50000"/>
                    <a:lumOff val="50000"/>
                  </a:schemeClr>
                </a:solidFill>
                <a:hlinkClick r:id="rId10">
                  <a:extLst>
                    <a:ext uri="{A12FA001-AC4F-418D-AE19-62706E023703}">
                      <ahyp:hlinkClr xmlns:ahyp="http://schemas.microsoft.com/office/drawing/2018/hyperlinkcolor" val="tx"/>
                    </a:ext>
                  </a:extLst>
                </a:hlinkClick>
              </a:rPr>
              <a:t>morsecodes.io</a:t>
            </a:r>
            <a:r>
              <a:rPr lang="en-US" sz="1000" dirty="0">
                <a:solidFill>
                  <a:schemeClr val="tx1">
                    <a:lumMod val="50000"/>
                    <a:lumOff val="50000"/>
                  </a:schemeClr>
                </a:solidFill>
              </a:rPr>
              <a:t>.</a:t>
            </a:r>
          </a:p>
        </p:txBody>
      </p:sp>
    </p:spTree>
    <p:extLst>
      <p:ext uri="{BB962C8B-B14F-4D97-AF65-F5344CB8AC3E}">
        <p14:creationId xmlns:p14="http://schemas.microsoft.com/office/powerpoint/2010/main" val="2704868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2AD3D-F114-AD85-2607-CC6A4BE8E4F2}"/>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7BDAD48A-B01B-146B-E39D-932B5FB23DE7}"/>
              </a:ext>
            </a:extLst>
          </p:cNvPr>
          <p:cNvSpPr>
            <a:spLocks noGrp="1"/>
          </p:cNvSpPr>
          <p:nvPr>
            <p:ph type="title"/>
          </p:nvPr>
        </p:nvSpPr>
        <p:spPr>
          <a:xfrm>
            <a:off x="442912" y="222659"/>
            <a:ext cx="8258175" cy="1143000"/>
          </a:xfrm>
        </p:spPr>
        <p:txBody>
          <a:bodyPr/>
          <a:lstStyle/>
          <a:p>
            <a:r>
              <a:rPr lang="en-US" sz="3600" dirty="0"/>
              <a:t>Field Day Exchange Variations</a:t>
            </a:r>
            <a:br>
              <a:rPr lang="en-US" sz="3600" dirty="0"/>
            </a:br>
            <a:r>
              <a:rPr lang="en-US" sz="3600" i="1" dirty="0"/>
              <a:t>–</a:t>
            </a:r>
            <a:r>
              <a:rPr lang="en-US" sz="3600" dirty="0"/>
              <a:t> </a:t>
            </a:r>
            <a:r>
              <a:rPr lang="en-US" sz="3600" i="1" dirty="0"/>
              <a:t>Chattier QSO Wrap-up</a:t>
            </a:r>
          </a:p>
        </p:txBody>
      </p:sp>
      <p:sp>
        <p:nvSpPr>
          <p:cNvPr id="6" name="TextBox 5">
            <a:extLst>
              <a:ext uri="{FF2B5EF4-FFF2-40B4-BE49-F238E27FC236}">
                <a16:creationId xmlns:a16="http://schemas.microsoft.com/office/drawing/2014/main" id="{3F5134C4-ECF8-FE00-B2BC-081F088B55AA}"/>
              </a:ext>
            </a:extLst>
          </p:cNvPr>
          <p:cNvSpPr txBox="1"/>
          <p:nvPr/>
        </p:nvSpPr>
        <p:spPr>
          <a:xfrm>
            <a:off x="2454720" y="1818745"/>
            <a:ext cx="1985772" cy="757130"/>
          </a:xfrm>
          <a:prstGeom prst="rect">
            <a:avLst/>
          </a:prstGeom>
          <a:noFill/>
        </p:spPr>
        <p:txBody>
          <a:bodyPr wrap="square" lIns="9144" tIns="9144" rIns="9144" bIns="9144" rtlCol="0">
            <a:spAutoFit/>
          </a:bodyPr>
          <a:lstStyle/>
          <a:p>
            <a:pPr algn="ctr"/>
            <a:r>
              <a:rPr lang="en-US" sz="1600" b="1" dirty="0">
                <a:solidFill>
                  <a:srgbClr val="0070C0"/>
                </a:solidFill>
              </a:rPr>
              <a:t>W1AW, a 3A station in Connecticut, is calling CQ</a:t>
            </a:r>
          </a:p>
        </p:txBody>
      </p:sp>
      <p:sp>
        <p:nvSpPr>
          <p:cNvPr id="8" name="TextBox 7">
            <a:extLst>
              <a:ext uri="{FF2B5EF4-FFF2-40B4-BE49-F238E27FC236}">
                <a16:creationId xmlns:a16="http://schemas.microsoft.com/office/drawing/2014/main" id="{0FA2653D-2506-A1AB-C3FC-EB16157C4DFC}"/>
              </a:ext>
            </a:extLst>
          </p:cNvPr>
          <p:cNvSpPr txBox="1"/>
          <p:nvPr/>
        </p:nvSpPr>
        <p:spPr>
          <a:xfrm>
            <a:off x="5112195" y="1823615"/>
            <a:ext cx="2147695" cy="757130"/>
          </a:xfrm>
          <a:prstGeom prst="rect">
            <a:avLst/>
          </a:prstGeom>
          <a:noFill/>
        </p:spPr>
        <p:txBody>
          <a:bodyPr wrap="square" lIns="9144" tIns="9144" rIns="9144" bIns="9144" rtlCol="0">
            <a:spAutoFit/>
          </a:bodyPr>
          <a:lstStyle/>
          <a:p>
            <a:pPr algn="ctr"/>
            <a:r>
              <a:rPr lang="en-US" sz="1600" b="1" dirty="0">
                <a:solidFill>
                  <a:srgbClr val="0070C0"/>
                </a:solidFill>
              </a:rPr>
              <a:t>N6SBC, a 5A station in Santa Clara Valley, is responding to CQs</a:t>
            </a:r>
          </a:p>
        </p:txBody>
      </p:sp>
      <p:sp>
        <p:nvSpPr>
          <p:cNvPr id="10" name="TextBox 9">
            <a:extLst>
              <a:ext uri="{FF2B5EF4-FFF2-40B4-BE49-F238E27FC236}">
                <a16:creationId xmlns:a16="http://schemas.microsoft.com/office/drawing/2014/main" id="{E1330E86-3470-62A4-A22A-A00A1B5CB7ED}"/>
              </a:ext>
            </a:extLst>
          </p:cNvPr>
          <p:cNvSpPr txBox="1"/>
          <p:nvPr/>
        </p:nvSpPr>
        <p:spPr>
          <a:xfrm>
            <a:off x="1889373" y="2879794"/>
            <a:ext cx="2465393" cy="264688"/>
          </a:xfrm>
          <a:prstGeom prst="rect">
            <a:avLst/>
          </a:prstGeom>
          <a:noFill/>
        </p:spPr>
        <p:txBody>
          <a:bodyPr wrap="square" lIns="9144" tIns="9144" rIns="9144" bIns="9144" rtlCol="0">
            <a:spAutoFit/>
          </a:bodyPr>
          <a:lstStyle/>
          <a:p>
            <a:pPr algn="r"/>
            <a:r>
              <a:rPr lang="en-US" sz="1600" dirty="0">
                <a:hlinkClick r:id="" action="ppaction://noaction">
                  <a:snd r:embed="rId2" name="morse-cq-fd-w1aw-w1aw-fd.wav"/>
                  <a:extLst>
                    <a:ext uri="{A12FA001-AC4F-418D-AE19-62706E023703}">
                      <ahyp:hlinkClr xmlns:ahyp="http://schemas.microsoft.com/office/drawing/2018/hyperlinkcolor" val="tx"/>
                    </a:ext>
                  </a:extLst>
                </a:hlinkClick>
              </a:rPr>
              <a:t>CQ FD W1AW </a:t>
            </a:r>
            <a:r>
              <a:rPr lang="en-US" sz="1600" dirty="0" err="1">
                <a:hlinkClick r:id="" action="ppaction://noaction">
                  <a:snd r:embed="rId2" name="morse-cq-fd-w1aw-w1aw-fd.wav"/>
                  <a:extLst>
                    <a:ext uri="{A12FA001-AC4F-418D-AE19-62706E023703}">
                      <ahyp:hlinkClr xmlns:ahyp="http://schemas.microsoft.com/office/drawing/2018/hyperlinkcolor" val="tx"/>
                    </a:ext>
                  </a:extLst>
                </a:hlinkClick>
              </a:rPr>
              <a:t>W1AW</a:t>
            </a:r>
            <a:r>
              <a:rPr lang="en-US" sz="1600" dirty="0">
                <a:hlinkClick r:id="" action="ppaction://noaction">
                  <a:snd r:embed="rId2" name="morse-cq-fd-w1aw-w1aw-fd.wav"/>
                  <a:extLst>
                    <a:ext uri="{A12FA001-AC4F-418D-AE19-62706E023703}">
                      <ahyp:hlinkClr xmlns:ahyp="http://schemas.microsoft.com/office/drawing/2018/hyperlinkcolor" val="tx"/>
                    </a:ext>
                  </a:extLst>
                </a:hlinkClick>
              </a:rPr>
              <a:t> FD</a:t>
            </a:r>
            <a:endParaRPr lang="en-US" sz="1600" dirty="0"/>
          </a:p>
        </p:txBody>
      </p:sp>
      <p:sp>
        <p:nvSpPr>
          <p:cNvPr id="12" name="TextBox 11">
            <a:extLst>
              <a:ext uri="{FF2B5EF4-FFF2-40B4-BE49-F238E27FC236}">
                <a16:creationId xmlns:a16="http://schemas.microsoft.com/office/drawing/2014/main" id="{C1ACDA50-CCBF-F5CB-424F-9D5B1F88D876}"/>
              </a:ext>
            </a:extLst>
          </p:cNvPr>
          <p:cNvSpPr txBox="1"/>
          <p:nvPr/>
        </p:nvSpPr>
        <p:spPr>
          <a:xfrm>
            <a:off x="5802567" y="3185770"/>
            <a:ext cx="766953" cy="264688"/>
          </a:xfrm>
          <a:prstGeom prst="rect">
            <a:avLst/>
          </a:prstGeom>
          <a:noFill/>
        </p:spPr>
        <p:txBody>
          <a:bodyPr wrap="square" lIns="9144" tIns="9144" rIns="9144" bIns="9144" rtlCol="0">
            <a:spAutoFit/>
          </a:bodyPr>
          <a:lstStyle/>
          <a:p>
            <a:r>
              <a:rPr lang="en-US" sz="1600" dirty="0">
                <a:hlinkClick r:id="" action="ppaction://noaction">
                  <a:snd r:embed="rId3" name="morse-n6sbc.wav"/>
                  <a:extLst>
                    <a:ext uri="{A12FA001-AC4F-418D-AE19-62706E023703}">
                      <ahyp:hlinkClr xmlns:ahyp="http://schemas.microsoft.com/office/drawing/2018/hyperlinkcolor" val="tx"/>
                    </a:ext>
                  </a:extLst>
                </a:hlinkClick>
              </a:rPr>
              <a:t>N6SBC</a:t>
            </a:r>
            <a:endParaRPr lang="en-US" sz="1600" dirty="0"/>
          </a:p>
        </p:txBody>
      </p:sp>
      <p:sp>
        <p:nvSpPr>
          <p:cNvPr id="14" name="TextBox 13">
            <a:extLst>
              <a:ext uri="{FF2B5EF4-FFF2-40B4-BE49-F238E27FC236}">
                <a16:creationId xmlns:a16="http://schemas.microsoft.com/office/drawing/2014/main" id="{FC864EF0-346D-7669-D510-7AF5E0D7BA3D}"/>
              </a:ext>
            </a:extLst>
          </p:cNvPr>
          <p:cNvSpPr txBox="1"/>
          <p:nvPr/>
        </p:nvSpPr>
        <p:spPr>
          <a:xfrm>
            <a:off x="2854769" y="3674613"/>
            <a:ext cx="1499997" cy="264688"/>
          </a:xfrm>
          <a:prstGeom prst="rect">
            <a:avLst/>
          </a:prstGeom>
          <a:noFill/>
        </p:spPr>
        <p:txBody>
          <a:bodyPr wrap="square" lIns="9144" tIns="9144" rIns="9144" bIns="9144" rtlCol="0">
            <a:spAutoFit/>
          </a:bodyPr>
          <a:lstStyle/>
          <a:p>
            <a:pPr algn="r"/>
            <a:r>
              <a:rPr lang="en-US" sz="1600" dirty="0">
                <a:hlinkClick r:id="" action="ppaction://noaction">
                  <a:snd r:embed="rId4" name="morse-n6sbc-3a-ct.wav"/>
                  <a:extLst>
                    <a:ext uri="{A12FA001-AC4F-418D-AE19-62706E023703}">
                      <ahyp:hlinkClr xmlns:ahyp="http://schemas.microsoft.com/office/drawing/2018/hyperlinkcolor" val="tx"/>
                    </a:ext>
                  </a:extLst>
                </a:hlinkClick>
              </a:rPr>
              <a:t>N6SBC  3A CT</a:t>
            </a:r>
            <a:endParaRPr lang="en-US" sz="1600" dirty="0"/>
          </a:p>
        </p:txBody>
      </p:sp>
      <p:sp>
        <p:nvSpPr>
          <p:cNvPr id="16" name="TextBox 15">
            <a:extLst>
              <a:ext uri="{FF2B5EF4-FFF2-40B4-BE49-F238E27FC236}">
                <a16:creationId xmlns:a16="http://schemas.microsoft.com/office/drawing/2014/main" id="{D043EA0E-7B09-EA07-505B-F1F4A992D6DF}"/>
              </a:ext>
            </a:extLst>
          </p:cNvPr>
          <p:cNvSpPr txBox="1"/>
          <p:nvPr/>
        </p:nvSpPr>
        <p:spPr>
          <a:xfrm>
            <a:off x="5802567" y="4055483"/>
            <a:ext cx="1128903" cy="264688"/>
          </a:xfrm>
          <a:prstGeom prst="rect">
            <a:avLst/>
          </a:prstGeom>
          <a:noFill/>
        </p:spPr>
        <p:txBody>
          <a:bodyPr wrap="square" lIns="9144" tIns="9144" rIns="9144" bIns="9144" rtlCol="0">
            <a:spAutoFit/>
          </a:bodyPr>
          <a:lstStyle/>
          <a:p>
            <a:r>
              <a:rPr lang="en-US" sz="1600" dirty="0">
                <a:hlinkClick r:id="" action="ppaction://noaction">
                  <a:snd r:embed="rId5" name="morse-r-5a-scv.wav"/>
                  <a:extLst>
                    <a:ext uri="{A12FA001-AC4F-418D-AE19-62706E023703}">
                      <ahyp:hlinkClr xmlns:ahyp="http://schemas.microsoft.com/office/drawing/2018/hyperlinkcolor" val="tx"/>
                    </a:ext>
                  </a:extLst>
                </a:hlinkClick>
              </a:rPr>
              <a:t>R  5A SCV</a:t>
            </a:r>
            <a:endParaRPr lang="en-US" sz="1600" dirty="0"/>
          </a:p>
        </p:txBody>
      </p:sp>
      <p:sp>
        <p:nvSpPr>
          <p:cNvPr id="18" name="TextBox 17">
            <a:extLst>
              <a:ext uri="{FF2B5EF4-FFF2-40B4-BE49-F238E27FC236}">
                <a16:creationId xmlns:a16="http://schemas.microsoft.com/office/drawing/2014/main" id="{0AB26E8B-2A19-C4FE-46E7-AD802D8C047A}"/>
              </a:ext>
            </a:extLst>
          </p:cNvPr>
          <p:cNvSpPr txBox="1"/>
          <p:nvPr/>
        </p:nvSpPr>
        <p:spPr>
          <a:xfrm>
            <a:off x="2630124" y="4459478"/>
            <a:ext cx="1724643" cy="264688"/>
          </a:xfrm>
          <a:prstGeom prst="rect">
            <a:avLst/>
          </a:prstGeom>
          <a:noFill/>
        </p:spPr>
        <p:txBody>
          <a:bodyPr wrap="square" lIns="9144" tIns="9144" rIns="9144" bIns="9144" rtlCol="0">
            <a:spAutoFit/>
          </a:bodyPr>
          <a:lstStyle/>
          <a:p>
            <a:pPr algn="r"/>
            <a:r>
              <a:rPr lang="en-US" sz="1600" b="1" dirty="0">
                <a:hlinkClick r:id="" action="ppaction://noaction">
                  <a:snd r:embed="rId6" name="morse-rr-gl-73-ee.wav"/>
                  <a:extLst>
                    <a:ext uri="{A12FA001-AC4F-418D-AE19-62706E023703}">
                      <ahyp:hlinkClr xmlns:ahyp="http://schemas.microsoft.com/office/drawing/2018/hyperlinkcolor" val="tx"/>
                    </a:ext>
                  </a:extLst>
                </a:hlinkClick>
              </a:rPr>
              <a:t>RR  GL  73  </a:t>
            </a:r>
            <a:r>
              <a:rPr lang="en-US" sz="1600" b="1" dirty="0" err="1">
                <a:hlinkClick r:id="" action="ppaction://noaction">
                  <a:snd r:embed="rId6" name="morse-rr-gl-73-ee.wav"/>
                  <a:extLst>
                    <a:ext uri="{A12FA001-AC4F-418D-AE19-62706E023703}">
                      <ahyp:hlinkClr xmlns:ahyp="http://schemas.microsoft.com/office/drawing/2018/hyperlinkcolor" val="tx"/>
                    </a:ext>
                  </a:extLst>
                </a:hlinkClick>
              </a:rPr>
              <a:t>dit</a:t>
            </a:r>
            <a:r>
              <a:rPr lang="en-US" sz="1600" b="1" dirty="0">
                <a:hlinkClick r:id="" action="ppaction://noaction">
                  <a:snd r:embed="rId6" name="morse-rr-gl-73-ee.wav"/>
                  <a:extLst>
                    <a:ext uri="{A12FA001-AC4F-418D-AE19-62706E023703}">
                      <ahyp:hlinkClr xmlns:ahyp="http://schemas.microsoft.com/office/drawing/2018/hyperlinkcolor" val="tx"/>
                    </a:ext>
                  </a:extLst>
                </a:hlinkClick>
              </a:rPr>
              <a:t> </a:t>
            </a:r>
            <a:r>
              <a:rPr lang="en-US" sz="1600" b="1" dirty="0" err="1">
                <a:hlinkClick r:id="" action="ppaction://noaction">
                  <a:snd r:embed="rId6" name="morse-rr-gl-73-ee.wav"/>
                  <a:extLst>
                    <a:ext uri="{A12FA001-AC4F-418D-AE19-62706E023703}">
                      <ahyp:hlinkClr xmlns:ahyp="http://schemas.microsoft.com/office/drawing/2018/hyperlinkcolor" val="tx"/>
                    </a:ext>
                  </a:extLst>
                </a:hlinkClick>
              </a:rPr>
              <a:t>dit</a:t>
            </a:r>
            <a:endParaRPr lang="en-US" sz="1600" b="1" dirty="0"/>
          </a:p>
        </p:txBody>
      </p:sp>
      <p:cxnSp>
        <p:nvCxnSpPr>
          <p:cNvPr id="20" name="Straight Arrow Connector 19">
            <a:extLst>
              <a:ext uri="{FF2B5EF4-FFF2-40B4-BE49-F238E27FC236}">
                <a16:creationId xmlns:a16="http://schemas.microsoft.com/office/drawing/2014/main" id="{86296A84-2642-8DA7-3608-984E393FD260}"/>
              </a:ext>
            </a:extLst>
          </p:cNvPr>
          <p:cNvCxnSpPr>
            <a:cxnSpLocks/>
          </p:cNvCxnSpPr>
          <p:nvPr/>
        </p:nvCxnSpPr>
        <p:spPr>
          <a:xfrm>
            <a:off x="4478592" y="3021663"/>
            <a:ext cx="1229108" cy="1870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AF9A050-34C2-4DF8-599A-40FCA08EA357}"/>
              </a:ext>
            </a:extLst>
          </p:cNvPr>
          <p:cNvCxnSpPr>
            <a:cxnSpLocks/>
          </p:cNvCxnSpPr>
          <p:nvPr/>
        </p:nvCxnSpPr>
        <p:spPr>
          <a:xfrm flipH="1">
            <a:off x="4440492" y="3486814"/>
            <a:ext cx="1229108" cy="23542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F1DA7EB-5337-BD4F-76D0-CB8147974A31}"/>
              </a:ext>
            </a:extLst>
          </p:cNvPr>
          <p:cNvCxnSpPr>
            <a:cxnSpLocks/>
          </p:cNvCxnSpPr>
          <p:nvPr/>
        </p:nvCxnSpPr>
        <p:spPr>
          <a:xfrm>
            <a:off x="4440492" y="3954513"/>
            <a:ext cx="1229108" cy="1589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BAD87EF-7185-4BD2-A232-A1519609B30A}"/>
              </a:ext>
            </a:extLst>
          </p:cNvPr>
          <p:cNvCxnSpPr>
            <a:cxnSpLocks/>
          </p:cNvCxnSpPr>
          <p:nvPr/>
        </p:nvCxnSpPr>
        <p:spPr>
          <a:xfrm flipH="1">
            <a:off x="4440492" y="4347190"/>
            <a:ext cx="1229108" cy="2503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A89D492-AB04-DE0B-920E-A69DF43DE9A8}"/>
              </a:ext>
            </a:extLst>
          </p:cNvPr>
          <p:cNvSpPr txBox="1"/>
          <p:nvPr/>
        </p:nvSpPr>
        <p:spPr>
          <a:xfrm>
            <a:off x="1889372" y="5244343"/>
            <a:ext cx="2465393" cy="264688"/>
          </a:xfrm>
          <a:prstGeom prst="rect">
            <a:avLst/>
          </a:prstGeom>
          <a:noFill/>
        </p:spPr>
        <p:txBody>
          <a:bodyPr wrap="square" lIns="9144" tIns="9144" rIns="9144" bIns="9144" rtlCol="0">
            <a:spAutoFit/>
          </a:bodyPr>
          <a:lstStyle/>
          <a:p>
            <a:pPr algn="r"/>
            <a:r>
              <a:rPr lang="en-US" sz="1600" dirty="0">
                <a:hlinkClick r:id="" action="ppaction://noaction">
                  <a:snd r:embed="rId2" name="morse-cq-fd-w1aw-w1aw-fd.wav"/>
                  <a:extLst>
                    <a:ext uri="{A12FA001-AC4F-418D-AE19-62706E023703}">
                      <ahyp:hlinkClr xmlns:ahyp="http://schemas.microsoft.com/office/drawing/2018/hyperlinkcolor" val="tx"/>
                    </a:ext>
                  </a:extLst>
                </a:hlinkClick>
              </a:rPr>
              <a:t>CQ FD W1AW </a:t>
            </a:r>
            <a:r>
              <a:rPr lang="en-US" sz="1600" dirty="0" err="1">
                <a:hlinkClick r:id="" action="ppaction://noaction">
                  <a:snd r:embed="rId2" name="morse-cq-fd-w1aw-w1aw-fd.wav"/>
                  <a:extLst>
                    <a:ext uri="{A12FA001-AC4F-418D-AE19-62706E023703}">
                      <ahyp:hlinkClr xmlns:ahyp="http://schemas.microsoft.com/office/drawing/2018/hyperlinkcolor" val="tx"/>
                    </a:ext>
                  </a:extLst>
                </a:hlinkClick>
              </a:rPr>
              <a:t>W1AW</a:t>
            </a:r>
            <a:r>
              <a:rPr lang="en-US" sz="1600" dirty="0">
                <a:hlinkClick r:id="" action="ppaction://noaction">
                  <a:snd r:embed="rId2" name="morse-cq-fd-w1aw-w1aw-fd.wav"/>
                  <a:extLst>
                    <a:ext uri="{A12FA001-AC4F-418D-AE19-62706E023703}">
                      <ahyp:hlinkClr xmlns:ahyp="http://schemas.microsoft.com/office/drawing/2018/hyperlinkcolor" val="tx"/>
                    </a:ext>
                  </a:extLst>
                </a:hlinkClick>
              </a:rPr>
              <a:t> FD</a:t>
            </a:r>
            <a:endParaRPr lang="en-US" sz="1600" dirty="0"/>
          </a:p>
        </p:txBody>
      </p:sp>
      <p:sp>
        <p:nvSpPr>
          <p:cNvPr id="9" name="TextBox 8">
            <a:extLst>
              <a:ext uri="{FF2B5EF4-FFF2-40B4-BE49-F238E27FC236}">
                <a16:creationId xmlns:a16="http://schemas.microsoft.com/office/drawing/2014/main" id="{852C0720-514A-0252-6E15-0A4DDE193692}"/>
              </a:ext>
            </a:extLst>
          </p:cNvPr>
          <p:cNvSpPr txBox="1"/>
          <p:nvPr/>
        </p:nvSpPr>
        <p:spPr>
          <a:xfrm>
            <a:off x="5840667" y="4838534"/>
            <a:ext cx="1128903" cy="264688"/>
          </a:xfrm>
          <a:prstGeom prst="rect">
            <a:avLst/>
          </a:prstGeom>
          <a:noFill/>
        </p:spPr>
        <p:txBody>
          <a:bodyPr wrap="square" lIns="9144" tIns="9144" rIns="9144" bIns="9144" rtlCol="0">
            <a:spAutoFit/>
          </a:bodyPr>
          <a:lstStyle/>
          <a:p>
            <a:r>
              <a:rPr lang="en-US" sz="1600" b="1" dirty="0" err="1">
                <a:hlinkClick r:id="" action="ppaction://noaction">
                  <a:snd r:embed="rId7" name="morse-ee.wav"/>
                  <a:extLst>
                    <a:ext uri="{A12FA001-AC4F-418D-AE19-62706E023703}">
                      <ahyp:hlinkClr xmlns:ahyp="http://schemas.microsoft.com/office/drawing/2018/hyperlinkcolor" val="tx"/>
                    </a:ext>
                  </a:extLst>
                </a:hlinkClick>
              </a:rPr>
              <a:t>dit</a:t>
            </a:r>
            <a:r>
              <a:rPr lang="en-US" sz="1600" b="1" dirty="0">
                <a:hlinkClick r:id="" action="ppaction://noaction">
                  <a:snd r:embed="rId7" name="morse-ee.wav"/>
                  <a:extLst>
                    <a:ext uri="{A12FA001-AC4F-418D-AE19-62706E023703}">
                      <ahyp:hlinkClr xmlns:ahyp="http://schemas.microsoft.com/office/drawing/2018/hyperlinkcolor" val="tx"/>
                    </a:ext>
                  </a:extLst>
                </a:hlinkClick>
              </a:rPr>
              <a:t> </a:t>
            </a:r>
            <a:r>
              <a:rPr lang="en-US" sz="1600" b="1" dirty="0" err="1">
                <a:hlinkClick r:id="" action="ppaction://noaction">
                  <a:snd r:embed="rId7" name="morse-ee.wav"/>
                  <a:extLst>
                    <a:ext uri="{A12FA001-AC4F-418D-AE19-62706E023703}">
                      <ahyp:hlinkClr xmlns:ahyp="http://schemas.microsoft.com/office/drawing/2018/hyperlinkcolor" val="tx"/>
                    </a:ext>
                  </a:extLst>
                </a:hlinkClick>
              </a:rPr>
              <a:t>dit</a:t>
            </a:r>
            <a:endParaRPr lang="en-US" sz="1600" b="1" dirty="0"/>
          </a:p>
        </p:txBody>
      </p:sp>
      <p:cxnSp>
        <p:nvCxnSpPr>
          <p:cNvPr id="11" name="Straight Arrow Connector 10">
            <a:extLst>
              <a:ext uri="{FF2B5EF4-FFF2-40B4-BE49-F238E27FC236}">
                <a16:creationId xmlns:a16="http://schemas.microsoft.com/office/drawing/2014/main" id="{7EC47596-4850-9393-9C7B-EBA68113EB77}"/>
              </a:ext>
            </a:extLst>
          </p:cNvPr>
          <p:cNvCxnSpPr>
            <a:cxnSpLocks/>
          </p:cNvCxnSpPr>
          <p:nvPr/>
        </p:nvCxnSpPr>
        <p:spPr>
          <a:xfrm>
            <a:off x="4478592" y="4737564"/>
            <a:ext cx="1229108" cy="1589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30A64D3-AF99-5D87-CCB9-B920E9A45E97}"/>
              </a:ext>
            </a:extLst>
          </p:cNvPr>
          <p:cNvCxnSpPr>
            <a:cxnSpLocks/>
          </p:cNvCxnSpPr>
          <p:nvPr/>
        </p:nvCxnSpPr>
        <p:spPr>
          <a:xfrm flipH="1">
            <a:off x="4478592" y="5130241"/>
            <a:ext cx="1229108" cy="2503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02C1EC1-341A-B396-E75F-CD6A6BE4387F}"/>
              </a:ext>
            </a:extLst>
          </p:cNvPr>
          <p:cNvSpPr txBox="1"/>
          <p:nvPr/>
        </p:nvSpPr>
        <p:spPr>
          <a:xfrm>
            <a:off x="288752" y="3937538"/>
            <a:ext cx="1724644" cy="941796"/>
          </a:xfrm>
          <a:prstGeom prst="rect">
            <a:avLst/>
          </a:prstGeom>
          <a:noFill/>
        </p:spPr>
        <p:txBody>
          <a:bodyPr wrap="square" lIns="9144" tIns="9144" rIns="9144" bIns="9144" rtlCol="0">
            <a:spAutoFit/>
          </a:bodyPr>
          <a:lstStyle/>
          <a:p>
            <a:pPr algn="r"/>
            <a:r>
              <a:rPr lang="en-US" sz="1200" i="1" dirty="0">
                <a:solidFill>
                  <a:srgbClr val="0070C0"/>
                </a:solidFill>
              </a:rPr>
              <a:t>Here, W1AW is wishing N6SBC ‘good luck’ and sending 73s.  The ‘</a:t>
            </a:r>
            <a:r>
              <a:rPr lang="en-US" sz="1200" i="1" dirty="0" err="1">
                <a:solidFill>
                  <a:srgbClr val="0070C0"/>
                </a:solidFill>
              </a:rPr>
              <a:t>dit</a:t>
            </a:r>
            <a:r>
              <a:rPr lang="en-US" sz="1200" i="1" dirty="0">
                <a:solidFill>
                  <a:srgbClr val="0070C0"/>
                </a:solidFill>
              </a:rPr>
              <a:t> </a:t>
            </a:r>
            <a:r>
              <a:rPr lang="en-US" sz="1200" i="1" dirty="0" err="1">
                <a:solidFill>
                  <a:srgbClr val="0070C0"/>
                </a:solidFill>
              </a:rPr>
              <a:t>dit</a:t>
            </a:r>
            <a:r>
              <a:rPr lang="en-US" sz="1200" i="1" dirty="0">
                <a:solidFill>
                  <a:srgbClr val="0070C0"/>
                </a:solidFill>
              </a:rPr>
              <a:t>’ (two ‘e’ characters) is like waving goodbye.</a:t>
            </a:r>
          </a:p>
        </p:txBody>
      </p:sp>
      <p:cxnSp>
        <p:nvCxnSpPr>
          <p:cNvPr id="17" name="Straight Arrow Connector 16">
            <a:extLst>
              <a:ext uri="{FF2B5EF4-FFF2-40B4-BE49-F238E27FC236}">
                <a16:creationId xmlns:a16="http://schemas.microsoft.com/office/drawing/2014/main" id="{21F6D6AE-7849-8ACF-A12E-902D32F75AC1}"/>
              </a:ext>
            </a:extLst>
          </p:cNvPr>
          <p:cNvCxnSpPr>
            <a:cxnSpLocks/>
          </p:cNvCxnSpPr>
          <p:nvPr/>
        </p:nvCxnSpPr>
        <p:spPr>
          <a:xfrm>
            <a:off x="2099122" y="4529465"/>
            <a:ext cx="445277" cy="62357"/>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49EFEE7-7C40-6FC8-D280-C6476D213ADB}"/>
              </a:ext>
            </a:extLst>
          </p:cNvPr>
          <p:cNvSpPr txBox="1"/>
          <p:nvPr/>
        </p:nvSpPr>
        <p:spPr>
          <a:xfrm>
            <a:off x="6969570" y="4684053"/>
            <a:ext cx="1497627" cy="387798"/>
          </a:xfrm>
          <a:prstGeom prst="rect">
            <a:avLst/>
          </a:prstGeom>
          <a:noFill/>
        </p:spPr>
        <p:txBody>
          <a:bodyPr wrap="square" lIns="9144" tIns="9144" rIns="9144" bIns="9144" rtlCol="0">
            <a:spAutoFit/>
          </a:bodyPr>
          <a:lstStyle/>
          <a:p>
            <a:r>
              <a:rPr lang="en-US" sz="1200" i="1" dirty="0">
                <a:solidFill>
                  <a:srgbClr val="0070C0"/>
                </a:solidFill>
              </a:rPr>
              <a:t>Always respond to a ‘</a:t>
            </a:r>
            <a:r>
              <a:rPr lang="en-US" sz="1200" i="1" dirty="0" err="1">
                <a:solidFill>
                  <a:srgbClr val="0070C0"/>
                </a:solidFill>
              </a:rPr>
              <a:t>dit</a:t>
            </a:r>
            <a:r>
              <a:rPr lang="en-US" sz="1200" i="1" dirty="0">
                <a:solidFill>
                  <a:srgbClr val="0070C0"/>
                </a:solidFill>
              </a:rPr>
              <a:t> </a:t>
            </a:r>
            <a:r>
              <a:rPr lang="en-US" sz="1200" i="1" dirty="0" err="1">
                <a:solidFill>
                  <a:srgbClr val="0070C0"/>
                </a:solidFill>
              </a:rPr>
              <a:t>dit</a:t>
            </a:r>
            <a:r>
              <a:rPr lang="en-US" sz="1200" i="1" dirty="0">
                <a:solidFill>
                  <a:srgbClr val="0070C0"/>
                </a:solidFill>
              </a:rPr>
              <a:t>’ with a ‘</a:t>
            </a:r>
            <a:r>
              <a:rPr lang="en-US" sz="1200" i="1" dirty="0" err="1">
                <a:solidFill>
                  <a:srgbClr val="0070C0"/>
                </a:solidFill>
              </a:rPr>
              <a:t>dit</a:t>
            </a:r>
            <a:r>
              <a:rPr lang="en-US" sz="1200" i="1" dirty="0">
                <a:solidFill>
                  <a:srgbClr val="0070C0"/>
                </a:solidFill>
              </a:rPr>
              <a:t> </a:t>
            </a:r>
            <a:r>
              <a:rPr lang="en-US" sz="1200" i="1" dirty="0" err="1">
                <a:solidFill>
                  <a:srgbClr val="0070C0"/>
                </a:solidFill>
              </a:rPr>
              <a:t>dit</a:t>
            </a:r>
            <a:r>
              <a:rPr lang="en-US" sz="1200" i="1" dirty="0">
                <a:solidFill>
                  <a:srgbClr val="0070C0"/>
                </a:solidFill>
              </a:rPr>
              <a:t>’.</a:t>
            </a:r>
          </a:p>
        </p:txBody>
      </p:sp>
      <p:cxnSp>
        <p:nvCxnSpPr>
          <p:cNvPr id="23" name="Straight Arrow Connector 22">
            <a:extLst>
              <a:ext uri="{FF2B5EF4-FFF2-40B4-BE49-F238E27FC236}">
                <a16:creationId xmlns:a16="http://schemas.microsoft.com/office/drawing/2014/main" id="{616A69E7-5F37-01CC-647C-5477225171AF}"/>
              </a:ext>
            </a:extLst>
          </p:cNvPr>
          <p:cNvCxnSpPr>
            <a:cxnSpLocks/>
          </p:cNvCxnSpPr>
          <p:nvPr/>
        </p:nvCxnSpPr>
        <p:spPr>
          <a:xfrm flipH="1">
            <a:off x="6527989" y="4922539"/>
            <a:ext cx="341144" cy="65911"/>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5920E68-A2EF-C893-9D2E-CF52FE64A3DB}"/>
              </a:ext>
            </a:extLst>
          </p:cNvPr>
          <p:cNvSpPr txBox="1"/>
          <p:nvPr/>
        </p:nvSpPr>
        <p:spPr>
          <a:xfrm>
            <a:off x="316184" y="5613808"/>
            <a:ext cx="1446461" cy="387798"/>
          </a:xfrm>
          <a:prstGeom prst="rect">
            <a:avLst/>
          </a:prstGeom>
          <a:noFill/>
        </p:spPr>
        <p:txBody>
          <a:bodyPr wrap="square" lIns="9144" tIns="9144" rIns="9144" bIns="9144" rtlCol="0">
            <a:spAutoFit/>
          </a:bodyPr>
          <a:lstStyle/>
          <a:p>
            <a:pPr algn="r"/>
            <a:r>
              <a:rPr lang="en-US" sz="1200" i="1" dirty="0">
                <a:solidFill>
                  <a:srgbClr val="0070C0"/>
                </a:solidFill>
              </a:rPr>
              <a:t>W1AW then goes back to calling CQ..</a:t>
            </a:r>
          </a:p>
        </p:txBody>
      </p:sp>
      <p:cxnSp>
        <p:nvCxnSpPr>
          <p:cNvPr id="31" name="Straight Arrow Connector 30">
            <a:extLst>
              <a:ext uri="{FF2B5EF4-FFF2-40B4-BE49-F238E27FC236}">
                <a16:creationId xmlns:a16="http://schemas.microsoft.com/office/drawing/2014/main" id="{31F23559-BC4B-74CA-4259-63C54779EAB6}"/>
              </a:ext>
            </a:extLst>
          </p:cNvPr>
          <p:cNvCxnSpPr>
            <a:cxnSpLocks/>
          </p:cNvCxnSpPr>
          <p:nvPr/>
        </p:nvCxnSpPr>
        <p:spPr>
          <a:xfrm flipV="1">
            <a:off x="1810512" y="5492985"/>
            <a:ext cx="150432" cy="134843"/>
          </a:xfrm>
          <a:prstGeom prst="straightConnector1">
            <a:avLst/>
          </a:prstGeom>
          <a:ln w="635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3D9FBAD-D6ED-9E8A-3325-71D1442D5C6E}"/>
              </a:ext>
            </a:extLst>
          </p:cNvPr>
          <p:cNvSpPr txBox="1"/>
          <p:nvPr/>
        </p:nvSpPr>
        <p:spPr>
          <a:xfrm>
            <a:off x="6614576" y="6415069"/>
            <a:ext cx="2188723" cy="326243"/>
          </a:xfrm>
          <a:prstGeom prst="rect">
            <a:avLst/>
          </a:prstGeom>
          <a:noFill/>
        </p:spPr>
        <p:txBody>
          <a:bodyPr wrap="square" lIns="9144" tIns="9144" rIns="9144" bIns="9144" rtlCol="0">
            <a:spAutoFit/>
          </a:bodyPr>
          <a:lstStyle/>
          <a:p>
            <a:r>
              <a:rPr lang="en-US" sz="1000" dirty="0">
                <a:solidFill>
                  <a:schemeClr val="tx1">
                    <a:lumMod val="50000"/>
                    <a:lumOff val="50000"/>
                  </a:schemeClr>
                </a:solidFill>
                <a:hlinkClick r:id="rId8">
                  <a:extLst>
                    <a:ext uri="{A12FA001-AC4F-418D-AE19-62706E023703}">
                      <ahyp:hlinkClr xmlns:ahyp="http://schemas.microsoft.com/office/drawing/2018/hyperlinkcolor" val="tx"/>
                    </a:ext>
                  </a:extLst>
                </a:hlinkClick>
              </a:rPr>
              <a:t>List of CW abbreviations</a:t>
            </a:r>
            <a:r>
              <a:rPr lang="en-US" sz="1000" dirty="0">
                <a:solidFill>
                  <a:schemeClr val="tx1">
                    <a:lumMod val="50000"/>
                    <a:lumOff val="50000"/>
                  </a:schemeClr>
                </a:solidFill>
              </a:rPr>
              <a:t>.</a:t>
            </a:r>
          </a:p>
          <a:p>
            <a:r>
              <a:rPr lang="en-US" sz="1000" dirty="0">
                <a:solidFill>
                  <a:schemeClr val="tx1">
                    <a:lumMod val="50000"/>
                    <a:lumOff val="50000"/>
                  </a:schemeClr>
                </a:solidFill>
              </a:rPr>
              <a:t>Audio generated using </a:t>
            </a:r>
            <a:r>
              <a:rPr lang="en-US" sz="1000" dirty="0">
                <a:solidFill>
                  <a:schemeClr val="tx1">
                    <a:lumMod val="50000"/>
                    <a:lumOff val="50000"/>
                  </a:schemeClr>
                </a:solidFill>
                <a:hlinkClick r:id="rId9">
                  <a:extLst>
                    <a:ext uri="{A12FA001-AC4F-418D-AE19-62706E023703}">
                      <ahyp:hlinkClr xmlns:ahyp="http://schemas.microsoft.com/office/drawing/2018/hyperlinkcolor" val="tx"/>
                    </a:ext>
                  </a:extLst>
                </a:hlinkClick>
              </a:rPr>
              <a:t>morsecodes.io</a:t>
            </a:r>
            <a:r>
              <a:rPr lang="en-US" sz="1000" dirty="0">
                <a:solidFill>
                  <a:schemeClr val="tx1">
                    <a:lumMod val="50000"/>
                    <a:lumOff val="50000"/>
                  </a:schemeClr>
                </a:solidFill>
              </a:rPr>
              <a:t>.</a:t>
            </a:r>
          </a:p>
        </p:txBody>
      </p:sp>
    </p:spTree>
    <p:extLst>
      <p:ext uri="{BB962C8B-B14F-4D97-AF65-F5344CB8AC3E}">
        <p14:creationId xmlns:p14="http://schemas.microsoft.com/office/powerpoint/2010/main" val="646586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0C83B-A8C8-4BF9-3662-0256F5FBBF7C}"/>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A2F4435C-BA03-1C31-05E6-768C4F46F14F}"/>
              </a:ext>
            </a:extLst>
          </p:cNvPr>
          <p:cNvSpPr>
            <a:spLocks noGrp="1"/>
          </p:cNvSpPr>
          <p:nvPr>
            <p:ph type="title"/>
          </p:nvPr>
        </p:nvSpPr>
        <p:spPr>
          <a:xfrm>
            <a:off x="457200" y="274638"/>
            <a:ext cx="8229600" cy="1143000"/>
          </a:xfrm>
        </p:spPr>
        <p:txBody>
          <a:bodyPr/>
          <a:lstStyle/>
          <a:p>
            <a:r>
              <a:rPr lang="en-US" sz="4000" dirty="0"/>
              <a:t>Hints to Make Your First CW Contacts Easier</a:t>
            </a:r>
          </a:p>
        </p:txBody>
      </p:sp>
      <p:sp>
        <p:nvSpPr>
          <p:cNvPr id="4098" name="Content Placeholder 2">
            <a:extLst>
              <a:ext uri="{FF2B5EF4-FFF2-40B4-BE49-F238E27FC236}">
                <a16:creationId xmlns:a16="http://schemas.microsoft.com/office/drawing/2014/main" id="{CC064779-A993-8048-78C4-B9FF88AC4F24}"/>
              </a:ext>
            </a:extLst>
          </p:cNvPr>
          <p:cNvSpPr>
            <a:spLocks noGrp="1"/>
          </p:cNvSpPr>
          <p:nvPr>
            <p:ph idx="1"/>
          </p:nvPr>
        </p:nvSpPr>
        <p:spPr>
          <a:xfrm>
            <a:off x="457200" y="1600200"/>
            <a:ext cx="8229600" cy="4525963"/>
          </a:xfrm>
        </p:spPr>
        <p:txBody>
          <a:bodyPr/>
          <a:lstStyle/>
          <a:p>
            <a:r>
              <a:rPr lang="en-US" sz="2800" dirty="0"/>
              <a:t>Respond to CQs (‘hunt &amp; peck’) and don’t try to call CQ</a:t>
            </a:r>
          </a:p>
          <a:p>
            <a:r>
              <a:rPr lang="en-US" sz="2800" dirty="0"/>
              <a:t>Monitor the QSOs of the station you want to work before responding to the CQ</a:t>
            </a:r>
          </a:p>
          <a:p>
            <a:pPr lvl="1"/>
            <a:r>
              <a:rPr lang="en-US" sz="2400" dirty="0"/>
              <a:t>Capture call sign and contest exchange</a:t>
            </a:r>
          </a:p>
          <a:p>
            <a:pPr lvl="1"/>
            <a:r>
              <a:rPr lang="en-US" sz="2400" dirty="0"/>
              <a:t>Then, when you are ready to respond to the CQ, you know exactly what the station is going to send you</a:t>
            </a:r>
          </a:p>
          <a:p>
            <a:endParaRPr lang="en-US" sz="2800" dirty="0"/>
          </a:p>
        </p:txBody>
      </p:sp>
    </p:spTree>
    <p:extLst>
      <p:ext uri="{BB962C8B-B14F-4D97-AF65-F5344CB8AC3E}">
        <p14:creationId xmlns:p14="http://schemas.microsoft.com/office/powerpoint/2010/main" val="1466826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E5597-E6D5-93D6-CAB1-3EDE472C9FB7}"/>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E05F19B9-3B21-DC4C-CBA5-67C973435266}"/>
              </a:ext>
            </a:extLst>
          </p:cNvPr>
          <p:cNvSpPr>
            <a:spLocks noGrp="1"/>
          </p:cNvSpPr>
          <p:nvPr>
            <p:ph type="title"/>
          </p:nvPr>
        </p:nvSpPr>
        <p:spPr>
          <a:xfrm>
            <a:off x="457200" y="274638"/>
            <a:ext cx="8229600" cy="1143000"/>
          </a:xfrm>
        </p:spPr>
        <p:txBody>
          <a:bodyPr/>
          <a:lstStyle/>
          <a:p>
            <a:r>
              <a:rPr lang="en-US" sz="4000" dirty="0"/>
              <a:t>CW Speed to Use in Contests</a:t>
            </a:r>
          </a:p>
        </p:txBody>
      </p:sp>
      <p:sp>
        <p:nvSpPr>
          <p:cNvPr id="4098" name="Content Placeholder 2">
            <a:extLst>
              <a:ext uri="{FF2B5EF4-FFF2-40B4-BE49-F238E27FC236}">
                <a16:creationId xmlns:a16="http://schemas.microsoft.com/office/drawing/2014/main" id="{588BC314-F7CE-A519-8D32-C9F22A955370}"/>
              </a:ext>
            </a:extLst>
          </p:cNvPr>
          <p:cNvSpPr>
            <a:spLocks noGrp="1"/>
          </p:cNvSpPr>
          <p:nvPr>
            <p:ph idx="1"/>
          </p:nvPr>
        </p:nvSpPr>
        <p:spPr>
          <a:xfrm>
            <a:off x="457200" y="1600200"/>
            <a:ext cx="8229600" cy="4700588"/>
          </a:xfrm>
        </p:spPr>
        <p:txBody>
          <a:bodyPr/>
          <a:lstStyle/>
          <a:p>
            <a:r>
              <a:rPr lang="en-US" sz="2000" dirty="0"/>
              <a:t>For CQ callers going 20 words per minute (wpm) or faster, I have found that it is best to set my transmit speed to about 20wpm so that my call falls within the gap in time when the sender is listening</a:t>
            </a:r>
          </a:p>
          <a:p>
            <a:pPr>
              <a:spcBef>
                <a:spcPts val="1200"/>
              </a:spcBef>
            </a:pPr>
            <a:r>
              <a:rPr lang="en-US" sz="2000" dirty="0"/>
              <a:t>CQ callers will expect that you have already copied their call and exchange if you are struggling with CW, so they won’t typically slow down unless you ask them to (“PSE QRS” = “please slow down”)</a:t>
            </a:r>
          </a:p>
          <a:p>
            <a:pPr>
              <a:spcBef>
                <a:spcPts val="1200"/>
              </a:spcBef>
            </a:pPr>
            <a:r>
              <a:rPr lang="en-US" sz="2000" dirty="0"/>
              <a:t>If the CQ caller is going slower than 20 wpm, match that speed</a:t>
            </a:r>
          </a:p>
          <a:p>
            <a:pPr lvl="1">
              <a:spcBef>
                <a:spcPts val="600"/>
              </a:spcBef>
            </a:pPr>
            <a:r>
              <a:rPr lang="en-US" sz="1600" dirty="0"/>
              <a:t>Listen for less proficient CW operators calling CQ at the high end of the band</a:t>
            </a:r>
          </a:p>
          <a:p>
            <a:pPr>
              <a:spcBef>
                <a:spcPts val="1200"/>
              </a:spcBef>
            </a:pPr>
            <a:r>
              <a:rPr lang="en-US" sz="2000" dirty="0"/>
              <a:t>It is always OK to ask for specific contest info again:</a:t>
            </a:r>
          </a:p>
          <a:p>
            <a:pPr lvl="1">
              <a:spcBef>
                <a:spcPts val="600"/>
              </a:spcBef>
            </a:pPr>
            <a:r>
              <a:rPr lang="en-US" sz="1600" dirty="0"/>
              <a:t>“CALL?” asks for the call again</a:t>
            </a:r>
          </a:p>
          <a:p>
            <a:pPr lvl="1">
              <a:spcBef>
                <a:spcPts val="600"/>
              </a:spcBef>
            </a:pPr>
            <a:r>
              <a:rPr lang="en-US" sz="1600" dirty="0"/>
              <a:t>“SEC?” asks for the section again</a:t>
            </a:r>
          </a:p>
          <a:p>
            <a:pPr lvl="1">
              <a:spcBef>
                <a:spcPts val="600"/>
              </a:spcBef>
            </a:pPr>
            <a:r>
              <a:rPr lang="en-US" sz="1600" dirty="0"/>
              <a:t>“CLASS?” asks for the class again</a:t>
            </a:r>
          </a:p>
          <a:p>
            <a:pPr lvl="1">
              <a:spcBef>
                <a:spcPts val="600"/>
              </a:spcBef>
            </a:pPr>
            <a:r>
              <a:rPr lang="en-US" sz="1600" dirty="0"/>
              <a:t>“AGN” just means “again” and the sender repeats the last transmission</a:t>
            </a:r>
            <a:endParaRPr lang="en-US" sz="1800" dirty="0"/>
          </a:p>
        </p:txBody>
      </p:sp>
      <p:sp>
        <p:nvSpPr>
          <p:cNvPr id="7" name="TextBox 6">
            <a:extLst>
              <a:ext uri="{FF2B5EF4-FFF2-40B4-BE49-F238E27FC236}">
                <a16:creationId xmlns:a16="http://schemas.microsoft.com/office/drawing/2014/main" id="{A5974C67-A22E-EFF9-0E58-A72223AC7C52}"/>
              </a:ext>
            </a:extLst>
          </p:cNvPr>
          <p:cNvSpPr txBox="1"/>
          <p:nvPr/>
        </p:nvSpPr>
        <p:spPr>
          <a:xfrm>
            <a:off x="7400925" y="6569074"/>
            <a:ext cx="1530961" cy="172355"/>
          </a:xfrm>
          <a:prstGeom prst="rect">
            <a:avLst/>
          </a:prstGeom>
          <a:noFill/>
        </p:spPr>
        <p:txBody>
          <a:bodyPr wrap="square" lIns="9144" tIns="9144" rIns="9144" bIns="9144" rtlCol="0">
            <a:spAutoFit/>
          </a:bodyPr>
          <a:lstStyle/>
          <a:p>
            <a:r>
              <a:rPr lang="en-US" sz="1000" dirty="0">
                <a:solidFill>
                  <a:schemeClr val="tx1">
                    <a:lumMod val="50000"/>
                    <a:lumOff val="50000"/>
                  </a:schemeClr>
                </a:solidFill>
                <a:hlinkClick r:id="rId2">
                  <a:extLst>
                    <a:ext uri="{A12FA001-AC4F-418D-AE19-62706E023703}">
                      <ahyp:hlinkClr xmlns:ahyp="http://schemas.microsoft.com/office/drawing/2018/hyperlinkcolor" val="tx"/>
                    </a:ext>
                  </a:extLst>
                </a:hlinkClick>
              </a:rPr>
              <a:t>List of CW abbreviations</a:t>
            </a:r>
            <a:r>
              <a:rPr lang="en-US" sz="1000" dirty="0">
                <a:solidFill>
                  <a:schemeClr val="tx1">
                    <a:lumMod val="50000"/>
                    <a:lumOff val="50000"/>
                  </a:schemeClr>
                </a:solidFill>
              </a:rPr>
              <a:t>.</a:t>
            </a:r>
          </a:p>
        </p:txBody>
      </p:sp>
    </p:spTree>
    <p:extLst>
      <p:ext uri="{BB962C8B-B14F-4D97-AF65-F5344CB8AC3E}">
        <p14:creationId xmlns:p14="http://schemas.microsoft.com/office/powerpoint/2010/main" val="1422806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3F1B4-3904-E0D3-1D46-17DF13AA7FDA}"/>
            </a:ext>
          </a:extLst>
        </p:cNvPr>
        <p:cNvGrpSpPr/>
        <p:nvPr/>
      </p:nvGrpSpPr>
      <p:grpSpPr>
        <a:xfrm>
          <a:off x="0" y="0"/>
          <a:ext cx="0" cy="0"/>
          <a:chOff x="0" y="0"/>
          <a:chExt cx="0" cy="0"/>
        </a:xfrm>
      </p:grpSpPr>
      <p:sp>
        <p:nvSpPr>
          <p:cNvPr id="3073" name="Rectangle 4">
            <a:extLst>
              <a:ext uri="{FF2B5EF4-FFF2-40B4-BE49-F238E27FC236}">
                <a16:creationId xmlns:a16="http://schemas.microsoft.com/office/drawing/2014/main" id="{AFEC1763-6236-9464-C5C4-BCF645370545}"/>
              </a:ext>
            </a:extLst>
          </p:cNvPr>
          <p:cNvSpPr>
            <a:spLocks noGrp="1" noChangeArrowheads="1"/>
          </p:cNvSpPr>
          <p:nvPr>
            <p:ph type="ctrTitle"/>
          </p:nvPr>
        </p:nvSpPr>
        <p:spPr>
          <a:xfrm>
            <a:off x="685800" y="2659232"/>
            <a:ext cx="7772400" cy="1470025"/>
          </a:xfrm>
        </p:spPr>
        <p:txBody>
          <a:bodyPr/>
          <a:lstStyle/>
          <a:p>
            <a:pPr eaLnBrk="1" hangingPunct="1"/>
            <a:r>
              <a:rPr lang="en-US" dirty="0">
                <a:ea typeface="ＭＳ Ｐゴシック" pitchFamily="34" charset="-128"/>
              </a:rPr>
              <a:t>CW Equipment &amp; Software Setup</a:t>
            </a:r>
          </a:p>
        </p:txBody>
      </p:sp>
    </p:spTree>
    <p:extLst>
      <p:ext uri="{BB962C8B-B14F-4D97-AF65-F5344CB8AC3E}">
        <p14:creationId xmlns:p14="http://schemas.microsoft.com/office/powerpoint/2010/main" val="3443821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56965-964F-FE32-E637-2B8260E8D643}"/>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F32BC55D-FEBB-B57A-C052-35C7BFFDE83B}"/>
              </a:ext>
            </a:extLst>
          </p:cNvPr>
          <p:cNvSpPr>
            <a:spLocks noGrp="1"/>
          </p:cNvSpPr>
          <p:nvPr>
            <p:ph type="title"/>
          </p:nvPr>
        </p:nvSpPr>
        <p:spPr>
          <a:xfrm>
            <a:off x="457200" y="274638"/>
            <a:ext cx="8229600" cy="1143000"/>
          </a:xfrm>
        </p:spPr>
        <p:txBody>
          <a:bodyPr/>
          <a:lstStyle/>
          <a:p>
            <a:r>
              <a:rPr lang="en-US" sz="4000" dirty="0"/>
              <a:t>Setting Up a CW Contest Station</a:t>
            </a:r>
          </a:p>
        </p:txBody>
      </p:sp>
      <p:sp>
        <p:nvSpPr>
          <p:cNvPr id="4098" name="Content Placeholder 2">
            <a:extLst>
              <a:ext uri="{FF2B5EF4-FFF2-40B4-BE49-F238E27FC236}">
                <a16:creationId xmlns:a16="http://schemas.microsoft.com/office/drawing/2014/main" id="{32DA7C5E-8C13-587E-FA88-F9617107705D}"/>
              </a:ext>
            </a:extLst>
          </p:cNvPr>
          <p:cNvSpPr>
            <a:spLocks noGrp="1"/>
          </p:cNvSpPr>
          <p:nvPr>
            <p:ph idx="1"/>
          </p:nvPr>
        </p:nvSpPr>
        <p:spPr>
          <a:xfrm>
            <a:off x="457200" y="1600200"/>
            <a:ext cx="8229600" cy="4745736"/>
          </a:xfrm>
        </p:spPr>
        <p:txBody>
          <a:bodyPr/>
          <a:lstStyle/>
          <a:p>
            <a:r>
              <a:rPr lang="en-US" sz="2400" dirty="0"/>
              <a:t>It is </a:t>
            </a:r>
            <a:r>
              <a:rPr lang="en-US" sz="2400" i="1" dirty="0"/>
              <a:t>really helpful </a:t>
            </a:r>
            <a:r>
              <a:rPr lang="en-US" sz="2400" dirty="0"/>
              <a:t>to have the logging program (e.g., N3FJP) automatically send your outgoing Morse exchanges using F-keys</a:t>
            </a:r>
          </a:p>
          <a:p>
            <a:pPr lvl="1"/>
            <a:r>
              <a:rPr lang="en-US" sz="2000" dirty="0"/>
              <a:t>That way, rarely will you need to manually send Morse with a straight key or paddle, and your hands stay on the keyboard</a:t>
            </a:r>
          </a:p>
          <a:p>
            <a:r>
              <a:rPr lang="en-US" sz="2400" dirty="0"/>
              <a:t>There are two common approaches:</a:t>
            </a:r>
          </a:p>
          <a:p>
            <a:pPr lvl="1"/>
            <a:r>
              <a:rPr lang="en-US" sz="2000" dirty="0"/>
              <a:t>A command message sent from the logging program to the rig instructing it to send a specific Morse string</a:t>
            </a:r>
          </a:p>
          <a:p>
            <a:pPr lvl="1"/>
            <a:r>
              <a:rPr lang="en-US" sz="2000" dirty="0"/>
              <a:t>An interface device like ‘</a:t>
            </a:r>
            <a:r>
              <a:rPr lang="en-US" sz="2000" dirty="0" err="1"/>
              <a:t>WinKeyer</a:t>
            </a:r>
            <a:r>
              <a:rPr lang="en-US" sz="2000" dirty="0"/>
              <a:t>’ that facilitates keying via the rig’s CW jack </a:t>
            </a:r>
          </a:p>
        </p:txBody>
      </p:sp>
    </p:spTree>
    <p:extLst>
      <p:ext uri="{BB962C8B-B14F-4D97-AF65-F5344CB8AC3E}">
        <p14:creationId xmlns:p14="http://schemas.microsoft.com/office/powerpoint/2010/main" val="4099685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12CDA-7636-E995-D8B0-25E686AF508A}"/>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8B3BEC10-CD4B-8126-CA68-0D7F383A368C}"/>
              </a:ext>
            </a:extLst>
          </p:cNvPr>
          <p:cNvSpPr>
            <a:spLocks noGrp="1"/>
          </p:cNvSpPr>
          <p:nvPr>
            <p:ph type="title"/>
          </p:nvPr>
        </p:nvSpPr>
        <p:spPr>
          <a:xfrm>
            <a:off x="457200" y="274638"/>
            <a:ext cx="8229600" cy="1143000"/>
          </a:xfrm>
        </p:spPr>
        <p:txBody>
          <a:bodyPr/>
          <a:lstStyle/>
          <a:p>
            <a:r>
              <a:rPr lang="en-US" sz="4000" dirty="0"/>
              <a:t>Send CW Via Command Interface to the Rig</a:t>
            </a:r>
          </a:p>
        </p:txBody>
      </p:sp>
      <p:sp>
        <p:nvSpPr>
          <p:cNvPr id="4098" name="Content Placeholder 2">
            <a:extLst>
              <a:ext uri="{FF2B5EF4-FFF2-40B4-BE49-F238E27FC236}">
                <a16:creationId xmlns:a16="http://schemas.microsoft.com/office/drawing/2014/main" id="{8E5F82CE-7541-2FDD-4847-3F3DE65276DA}"/>
              </a:ext>
            </a:extLst>
          </p:cNvPr>
          <p:cNvSpPr>
            <a:spLocks noGrp="1"/>
          </p:cNvSpPr>
          <p:nvPr>
            <p:ph idx="1"/>
          </p:nvPr>
        </p:nvSpPr>
        <p:spPr>
          <a:xfrm>
            <a:off x="457199" y="1728216"/>
            <a:ext cx="4654589" cy="4466107"/>
          </a:xfrm>
        </p:spPr>
        <p:txBody>
          <a:bodyPr/>
          <a:lstStyle/>
          <a:p>
            <a:r>
              <a:rPr lang="en-US" sz="2000" dirty="0"/>
              <a:t>Some rigs like the Icom IC-7300 allow you to transmit CW by embedding CW text in a command</a:t>
            </a:r>
          </a:p>
          <a:p>
            <a:r>
              <a:rPr lang="en-US" sz="2000" dirty="0"/>
              <a:t>This command string is then placed in a memory of the logging program tied to an F-key</a:t>
            </a:r>
          </a:p>
          <a:p>
            <a:r>
              <a:rPr lang="en-US" sz="2000" dirty="0"/>
              <a:t>Pressing the F-key will transmit the CW text</a:t>
            </a:r>
          </a:p>
          <a:p>
            <a:r>
              <a:rPr lang="en-US" sz="2000" dirty="0"/>
              <a:t>The CW paddle still works, and using it will abort any pending CW</a:t>
            </a:r>
          </a:p>
          <a:p>
            <a:r>
              <a:rPr lang="en-US" sz="2000" dirty="0"/>
              <a:t>CW speed is set in the rig, and is the same for text sent by the logging program or the paddle</a:t>
            </a:r>
          </a:p>
          <a:p>
            <a:r>
              <a:rPr lang="en-US" sz="2000" dirty="0"/>
              <a:t>This is the simplest &amp; best approach</a:t>
            </a:r>
          </a:p>
          <a:p>
            <a:endParaRPr lang="en-US" sz="2000" dirty="0"/>
          </a:p>
        </p:txBody>
      </p:sp>
      <p:grpSp>
        <p:nvGrpSpPr>
          <p:cNvPr id="22" name="Group 21">
            <a:extLst>
              <a:ext uri="{FF2B5EF4-FFF2-40B4-BE49-F238E27FC236}">
                <a16:creationId xmlns:a16="http://schemas.microsoft.com/office/drawing/2014/main" id="{4DC61001-91E3-8327-464C-5F8640BA4225}"/>
              </a:ext>
            </a:extLst>
          </p:cNvPr>
          <p:cNvGrpSpPr/>
          <p:nvPr/>
        </p:nvGrpSpPr>
        <p:grpSpPr>
          <a:xfrm>
            <a:off x="5320331" y="1506014"/>
            <a:ext cx="3737159" cy="2765659"/>
            <a:chOff x="1575501" y="2878706"/>
            <a:chExt cx="3737159" cy="2765659"/>
          </a:xfrm>
        </p:grpSpPr>
        <p:sp>
          <p:nvSpPr>
            <p:cNvPr id="23" name="TextBox 22">
              <a:extLst>
                <a:ext uri="{FF2B5EF4-FFF2-40B4-BE49-F238E27FC236}">
                  <a16:creationId xmlns:a16="http://schemas.microsoft.com/office/drawing/2014/main" id="{714D112C-2E5F-BC3F-7982-33B3AF30D3FA}"/>
                </a:ext>
              </a:extLst>
            </p:cNvPr>
            <p:cNvSpPr txBox="1"/>
            <p:nvPr/>
          </p:nvSpPr>
          <p:spPr>
            <a:xfrm>
              <a:off x="3626720" y="2878706"/>
              <a:ext cx="1685940" cy="954107"/>
            </a:xfrm>
            <a:prstGeom prst="rect">
              <a:avLst/>
            </a:prstGeom>
            <a:noFill/>
            <a:ln>
              <a:solidFill>
                <a:schemeClr val="tx1"/>
              </a:solidFill>
            </a:ln>
          </p:spPr>
          <p:txBody>
            <a:bodyPr wrap="square" rtlCol="0">
              <a:spAutoFit/>
            </a:bodyPr>
            <a:lstStyle/>
            <a:p>
              <a:pPr algn="ctr"/>
              <a:endParaRPr lang="en-US" sz="1400" b="1" dirty="0"/>
            </a:p>
            <a:p>
              <a:pPr algn="ctr"/>
              <a:r>
                <a:rPr lang="en-US" sz="1400" b="1" dirty="0">
                  <a:solidFill>
                    <a:srgbClr val="0070C0"/>
                  </a:solidFill>
                </a:rPr>
                <a:t>Icom IC-7300</a:t>
              </a:r>
              <a:br>
                <a:rPr lang="en-US" sz="1400" b="1" dirty="0">
                  <a:solidFill>
                    <a:srgbClr val="0070C0"/>
                  </a:solidFill>
                </a:rPr>
              </a:br>
              <a:r>
                <a:rPr lang="en-US" sz="1400" b="1" dirty="0">
                  <a:solidFill>
                    <a:srgbClr val="0070C0"/>
                  </a:solidFill>
                </a:rPr>
                <a:t>Transceiver</a:t>
              </a:r>
            </a:p>
            <a:p>
              <a:pPr algn="ctr"/>
              <a:endParaRPr lang="en-US" sz="1400" b="1" dirty="0"/>
            </a:p>
          </p:txBody>
        </p:sp>
        <p:grpSp>
          <p:nvGrpSpPr>
            <p:cNvPr id="24" name="Group 23">
              <a:extLst>
                <a:ext uri="{FF2B5EF4-FFF2-40B4-BE49-F238E27FC236}">
                  <a16:creationId xmlns:a16="http://schemas.microsoft.com/office/drawing/2014/main" id="{4E1DFC5E-BBE6-E15E-95F0-C20812364EA0}"/>
                </a:ext>
              </a:extLst>
            </p:cNvPr>
            <p:cNvGrpSpPr/>
            <p:nvPr/>
          </p:nvGrpSpPr>
          <p:grpSpPr>
            <a:xfrm>
              <a:off x="1620133" y="3800883"/>
              <a:ext cx="1384300" cy="1181102"/>
              <a:chOff x="7334342" y="4830564"/>
              <a:chExt cx="1384300" cy="1181102"/>
            </a:xfrm>
          </p:grpSpPr>
          <p:sp>
            <p:nvSpPr>
              <p:cNvPr id="40" name="Rectangle 33">
                <a:extLst>
                  <a:ext uri="{FF2B5EF4-FFF2-40B4-BE49-F238E27FC236}">
                    <a16:creationId xmlns:a16="http://schemas.microsoft.com/office/drawing/2014/main" id="{04A476B1-04BE-3916-CCFD-33DD6E50CC73}"/>
                  </a:ext>
                </a:extLst>
              </p:cNvPr>
              <p:cNvSpPr>
                <a:spLocks noChangeArrowheads="1"/>
              </p:cNvSpPr>
              <p:nvPr/>
            </p:nvSpPr>
            <p:spPr bwMode="auto">
              <a:xfrm>
                <a:off x="7705607" y="4830564"/>
                <a:ext cx="1013035" cy="75593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 name="AutoShape 34">
                <a:extLst>
                  <a:ext uri="{FF2B5EF4-FFF2-40B4-BE49-F238E27FC236}">
                    <a16:creationId xmlns:a16="http://schemas.microsoft.com/office/drawing/2014/main" id="{4E28D1AA-6215-54B3-A8D4-C18C89528DC8}"/>
                  </a:ext>
                </a:extLst>
              </p:cNvPr>
              <p:cNvSpPr>
                <a:spLocks noChangeArrowheads="1"/>
              </p:cNvSpPr>
              <p:nvPr/>
            </p:nvSpPr>
            <p:spPr bwMode="auto">
              <a:xfrm>
                <a:off x="7334342" y="5585686"/>
                <a:ext cx="1384300" cy="425980"/>
              </a:xfrm>
              <a:prstGeom prst="parallelogram">
                <a:avLst>
                  <a:gd name="adj" fmla="val 88728"/>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5" name="Freeform: Shape 24">
              <a:extLst>
                <a:ext uri="{FF2B5EF4-FFF2-40B4-BE49-F238E27FC236}">
                  <a16:creationId xmlns:a16="http://schemas.microsoft.com/office/drawing/2014/main" id="{06C457EC-5461-61C5-064F-E5A7D6FC8C59}"/>
                </a:ext>
              </a:extLst>
            </p:cNvPr>
            <p:cNvSpPr/>
            <p:nvPr/>
          </p:nvSpPr>
          <p:spPr>
            <a:xfrm>
              <a:off x="2890624" y="3832814"/>
              <a:ext cx="912418" cy="845084"/>
            </a:xfrm>
            <a:custGeom>
              <a:avLst/>
              <a:gdLst>
                <a:gd name="connsiteX0" fmla="*/ 0 w 1290917"/>
                <a:gd name="connsiteY0" fmla="*/ 986118 h 986118"/>
                <a:gd name="connsiteX1" fmla="*/ 1048870 w 1290917"/>
                <a:gd name="connsiteY1" fmla="*/ 690282 h 986118"/>
                <a:gd name="connsiteX2" fmla="*/ 1290917 w 1290917"/>
                <a:gd name="connsiteY2" fmla="*/ 0 h 986118"/>
                <a:gd name="connsiteX0" fmla="*/ 0 w 1290917"/>
                <a:gd name="connsiteY0" fmla="*/ 986118 h 986118"/>
                <a:gd name="connsiteX1" fmla="*/ 1048870 w 1290917"/>
                <a:gd name="connsiteY1" fmla="*/ 690282 h 986118"/>
                <a:gd name="connsiteX2" fmla="*/ 1290917 w 1290917"/>
                <a:gd name="connsiteY2" fmla="*/ 0 h 986118"/>
                <a:gd name="connsiteX0" fmla="*/ 0 w 1290917"/>
                <a:gd name="connsiteY0" fmla="*/ 986118 h 986118"/>
                <a:gd name="connsiteX1" fmla="*/ 1048870 w 1290917"/>
                <a:gd name="connsiteY1" fmla="*/ 690282 h 986118"/>
                <a:gd name="connsiteX2" fmla="*/ 1290917 w 1290917"/>
                <a:gd name="connsiteY2" fmla="*/ 0 h 986118"/>
              </a:gdLst>
              <a:ahLst/>
              <a:cxnLst>
                <a:cxn ang="0">
                  <a:pos x="connsiteX0" y="connsiteY0"/>
                </a:cxn>
                <a:cxn ang="0">
                  <a:pos x="connsiteX1" y="connsiteY1"/>
                </a:cxn>
                <a:cxn ang="0">
                  <a:pos x="connsiteX2" y="connsiteY2"/>
                </a:cxn>
              </a:cxnLst>
              <a:rect l="l" t="t" r="r" b="b"/>
              <a:pathLst>
                <a:path w="1290917" h="986118">
                  <a:moveTo>
                    <a:pt x="0" y="986118"/>
                  </a:moveTo>
                  <a:cubicBezTo>
                    <a:pt x="658905" y="983128"/>
                    <a:pt x="833717" y="854635"/>
                    <a:pt x="1048870" y="690282"/>
                  </a:cubicBezTo>
                  <a:cubicBezTo>
                    <a:pt x="1264023" y="525929"/>
                    <a:pt x="1277470" y="262964"/>
                    <a:pt x="1290917" y="0"/>
                  </a:cubicBezTo>
                </a:path>
              </a:pathLst>
            </a:cu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E5B8355C-2B2E-B173-22E3-F80B2C430B22}"/>
                </a:ext>
              </a:extLst>
            </p:cNvPr>
            <p:cNvSpPr txBox="1"/>
            <p:nvPr/>
          </p:nvSpPr>
          <p:spPr>
            <a:xfrm>
              <a:off x="2475988" y="4571917"/>
              <a:ext cx="386209" cy="187744"/>
            </a:xfrm>
            <a:prstGeom prst="rect">
              <a:avLst/>
            </a:prstGeom>
            <a:noFill/>
          </p:spPr>
          <p:txBody>
            <a:bodyPr wrap="square" lIns="9144" tIns="9144" rIns="9144" bIns="9144" rtlCol="0">
              <a:spAutoFit/>
            </a:bodyPr>
            <a:lstStyle/>
            <a:p>
              <a:pPr algn="r"/>
              <a:r>
                <a:rPr lang="en-US" sz="1100" b="1" dirty="0"/>
                <a:t>USB</a:t>
              </a:r>
            </a:p>
          </p:txBody>
        </p:sp>
        <p:sp>
          <p:nvSpPr>
            <p:cNvPr id="27" name="TextBox 26">
              <a:extLst>
                <a:ext uri="{FF2B5EF4-FFF2-40B4-BE49-F238E27FC236}">
                  <a16:creationId xmlns:a16="http://schemas.microsoft.com/office/drawing/2014/main" id="{56A5C92E-AA23-F8F2-CBC8-DCBB74785886}"/>
                </a:ext>
              </a:extLst>
            </p:cNvPr>
            <p:cNvSpPr txBox="1"/>
            <p:nvPr/>
          </p:nvSpPr>
          <p:spPr>
            <a:xfrm>
              <a:off x="4313897" y="3647079"/>
              <a:ext cx="320309" cy="187744"/>
            </a:xfrm>
            <a:prstGeom prst="rect">
              <a:avLst/>
            </a:prstGeom>
            <a:noFill/>
          </p:spPr>
          <p:txBody>
            <a:bodyPr wrap="square" lIns="9144" tIns="9144" rIns="9144" bIns="9144" rtlCol="0">
              <a:spAutoFit/>
            </a:bodyPr>
            <a:lstStyle/>
            <a:p>
              <a:r>
                <a:rPr lang="en-US" sz="1100" b="1" dirty="0"/>
                <a:t>KEY</a:t>
              </a:r>
            </a:p>
          </p:txBody>
        </p:sp>
        <p:sp>
          <p:nvSpPr>
            <p:cNvPr id="28" name="TextBox 27">
              <a:extLst>
                <a:ext uri="{FF2B5EF4-FFF2-40B4-BE49-F238E27FC236}">
                  <a16:creationId xmlns:a16="http://schemas.microsoft.com/office/drawing/2014/main" id="{6D8FEB41-C7AE-1742-350D-8220747C1BFF}"/>
                </a:ext>
              </a:extLst>
            </p:cNvPr>
            <p:cNvSpPr txBox="1"/>
            <p:nvPr/>
          </p:nvSpPr>
          <p:spPr>
            <a:xfrm>
              <a:off x="2906648" y="4703084"/>
              <a:ext cx="570841" cy="172355"/>
            </a:xfrm>
            <a:prstGeom prst="rect">
              <a:avLst/>
            </a:prstGeom>
            <a:noFill/>
          </p:spPr>
          <p:txBody>
            <a:bodyPr wrap="square" lIns="9144" tIns="9144" rIns="9144" bIns="9144" rtlCol="0">
              <a:spAutoFit/>
            </a:bodyPr>
            <a:lstStyle/>
            <a:p>
              <a:r>
                <a:rPr lang="en-US" sz="1000" i="1" dirty="0"/>
                <a:t>Type A</a:t>
              </a:r>
            </a:p>
          </p:txBody>
        </p:sp>
        <p:grpSp>
          <p:nvGrpSpPr>
            <p:cNvPr id="29" name="Group 28">
              <a:extLst>
                <a:ext uri="{FF2B5EF4-FFF2-40B4-BE49-F238E27FC236}">
                  <a16:creationId xmlns:a16="http://schemas.microsoft.com/office/drawing/2014/main" id="{4983583C-6FA1-07E2-EF91-E90465B8EC3A}"/>
                </a:ext>
              </a:extLst>
            </p:cNvPr>
            <p:cNvGrpSpPr/>
            <p:nvPr/>
          </p:nvGrpSpPr>
          <p:grpSpPr>
            <a:xfrm>
              <a:off x="4355404" y="4356186"/>
              <a:ext cx="241963" cy="274832"/>
              <a:chOff x="4491989" y="6085620"/>
              <a:chExt cx="241963" cy="274832"/>
            </a:xfrm>
          </p:grpSpPr>
          <p:sp>
            <p:nvSpPr>
              <p:cNvPr id="37" name="Rectangle 11">
                <a:extLst>
                  <a:ext uri="{FF2B5EF4-FFF2-40B4-BE49-F238E27FC236}">
                    <a16:creationId xmlns:a16="http://schemas.microsoft.com/office/drawing/2014/main" id="{248D7225-6D74-93DD-05B3-B23AB1E03142}"/>
                  </a:ext>
                </a:extLst>
              </p:cNvPr>
              <p:cNvSpPr>
                <a:spLocks noChangeArrowheads="1"/>
              </p:cNvSpPr>
              <p:nvPr/>
            </p:nvSpPr>
            <p:spPr bwMode="auto">
              <a:xfrm flipH="1">
                <a:off x="4491989" y="6085620"/>
                <a:ext cx="241963" cy="131785"/>
              </a:xfrm>
              <a:prstGeom prst="rect">
                <a:avLst/>
              </a:prstGeom>
              <a:solidFill>
                <a:srgbClr val="808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 name="Rectangle 10">
                <a:extLst>
                  <a:ext uri="{FF2B5EF4-FFF2-40B4-BE49-F238E27FC236}">
                    <a16:creationId xmlns:a16="http://schemas.microsoft.com/office/drawing/2014/main" id="{CABAA7E4-6FD2-73B0-68BE-55E5BDC932B7}"/>
                  </a:ext>
                </a:extLst>
              </p:cNvPr>
              <p:cNvSpPr>
                <a:spLocks noChangeArrowheads="1"/>
              </p:cNvSpPr>
              <p:nvPr/>
            </p:nvSpPr>
            <p:spPr bwMode="auto">
              <a:xfrm rot="5400000" flipH="1">
                <a:off x="4473861" y="6235130"/>
                <a:ext cx="177669" cy="72909"/>
              </a:xfrm>
              <a:prstGeom prst="rect">
                <a:avLst/>
              </a:prstGeom>
              <a:solidFill>
                <a:srgbClr val="808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 name="Rectangle 10">
                <a:extLst>
                  <a:ext uri="{FF2B5EF4-FFF2-40B4-BE49-F238E27FC236}">
                    <a16:creationId xmlns:a16="http://schemas.microsoft.com/office/drawing/2014/main" id="{07837D45-ED1B-833C-B5DD-AAE7FAE9E2FE}"/>
                  </a:ext>
                </a:extLst>
              </p:cNvPr>
              <p:cNvSpPr>
                <a:spLocks noChangeArrowheads="1"/>
              </p:cNvSpPr>
              <p:nvPr/>
            </p:nvSpPr>
            <p:spPr bwMode="auto">
              <a:xfrm rot="5400000" flipH="1">
                <a:off x="4572370" y="6235163"/>
                <a:ext cx="177669" cy="72909"/>
              </a:xfrm>
              <a:prstGeom prst="rect">
                <a:avLst/>
              </a:prstGeom>
              <a:solidFill>
                <a:srgbClr val="808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cxnSp>
          <p:nvCxnSpPr>
            <p:cNvPr id="30" name="Straight Connector 29">
              <a:extLst>
                <a:ext uri="{FF2B5EF4-FFF2-40B4-BE49-F238E27FC236}">
                  <a16:creationId xmlns:a16="http://schemas.microsoft.com/office/drawing/2014/main" id="{4B0FD487-BF09-3798-462B-ADCAF70DDD3E}"/>
                </a:ext>
              </a:extLst>
            </p:cNvPr>
            <p:cNvCxnSpPr>
              <a:cxnSpLocks/>
            </p:cNvCxnSpPr>
            <p:nvPr/>
          </p:nvCxnSpPr>
          <p:spPr>
            <a:xfrm flipV="1">
              <a:off x="4468027" y="3823234"/>
              <a:ext cx="8359" cy="5288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D71A7C9-A9CB-CE1A-C4B5-331B679B8239}"/>
                </a:ext>
              </a:extLst>
            </p:cNvPr>
            <p:cNvSpPr txBox="1"/>
            <p:nvPr/>
          </p:nvSpPr>
          <p:spPr>
            <a:xfrm>
              <a:off x="4524619" y="3845808"/>
              <a:ext cx="686519" cy="172355"/>
            </a:xfrm>
            <a:prstGeom prst="rect">
              <a:avLst/>
            </a:prstGeom>
            <a:noFill/>
          </p:spPr>
          <p:txBody>
            <a:bodyPr wrap="square" lIns="9144" tIns="9144" rIns="9144" bIns="9144" rtlCol="0">
              <a:spAutoFit/>
            </a:bodyPr>
            <a:lstStyle/>
            <a:p>
              <a:r>
                <a:rPr lang="en-US" sz="1000" i="1" dirty="0"/>
                <a:t>3-pin, ⅛”-M</a:t>
              </a:r>
            </a:p>
          </p:txBody>
        </p:sp>
        <p:sp>
          <p:nvSpPr>
            <p:cNvPr id="32" name="TextBox 31">
              <a:extLst>
                <a:ext uri="{FF2B5EF4-FFF2-40B4-BE49-F238E27FC236}">
                  <a16:creationId xmlns:a16="http://schemas.microsoft.com/office/drawing/2014/main" id="{2983854C-E150-AC85-CA6A-FD6A5DB1F610}"/>
                </a:ext>
              </a:extLst>
            </p:cNvPr>
            <p:cNvSpPr txBox="1"/>
            <p:nvPr/>
          </p:nvSpPr>
          <p:spPr>
            <a:xfrm>
              <a:off x="3648526" y="3643175"/>
              <a:ext cx="320308" cy="187744"/>
            </a:xfrm>
            <a:prstGeom prst="rect">
              <a:avLst/>
            </a:prstGeom>
            <a:noFill/>
          </p:spPr>
          <p:txBody>
            <a:bodyPr wrap="square" lIns="9144" tIns="9144" rIns="9144" bIns="9144" rtlCol="0">
              <a:spAutoFit/>
            </a:bodyPr>
            <a:lstStyle/>
            <a:p>
              <a:pPr algn="ctr"/>
              <a:r>
                <a:rPr lang="en-US" sz="1100" b="1" dirty="0"/>
                <a:t>USB</a:t>
              </a:r>
            </a:p>
          </p:txBody>
        </p:sp>
        <p:sp>
          <p:nvSpPr>
            <p:cNvPr id="33" name="TextBox 32">
              <a:extLst>
                <a:ext uri="{FF2B5EF4-FFF2-40B4-BE49-F238E27FC236}">
                  <a16:creationId xmlns:a16="http://schemas.microsoft.com/office/drawing/2014/main" id="{906016E1-989A-1BCB-0C42-F867BEE184EE}"/>
                </a:ext>
              </a:extLst>
            </p:cNvPr>
            <p:cNvSpPr txBox="1"/>
            <p:nvPr/>
          </p:nvSpPr>
          <p:spPr>
            <a:xfrm>
              <a:off x="4123484" y="4630985"/>
              <a:ext cx="692412" cy="430887"/>
            </a:xfrm>
            <a:prstGeom prst="rect">
              <a:avLst/>
            </a:prstGeom>
            <a:noFill/>
            <a:ln>
              <a:noFill/>
            </a:ln>
          </p:spPr>
          <p:txBody>
            <a:bodyPr wrap="square" rtlCol="0">
              <a:spAutoFit/>
            </a:bodyPr>
            <a:lstStyle/>
            <a:p>
              <a:pPr algn="ctr"/>
              <a:r>
                <a:rPr lang="en-US" sz="1100" b="1" dirty="0">
                  <a:solidFill>
                    <a:srgbClr val="0070C0"/>
                  </a:solidFill>
                </a:rPr>
                <a:t>CW Paddle</a:t>
              </a:r>
              <a:endParaRPr lang="en-US" sz="1100" b="1" dirty="0"/>
            </a:p>
          </p:txBody>
        </p:sp>
        <p:sp>
          <p:nvSpPr>
            <p:cNvPr id="34" name="TextBox 33">
              <a:extLst>
                <a:ext uri="{FF2B5EF4-FFF2-40B4-BE49-F238E27FC236}">
                  <a16:creationId xmlns:a16="http://schemas.microsoft.com/office/drawing/2014/main" id="{FF096D58-FBA2-5742-93D2-AD58328CA622}"/>
                </a:ext>
              </a:extLst>
            </p:cNvPr>
            <p:cNvSpPr txBox="1"/>
            <p:nvPr/>
          </p:nvSpPr>
          <p:spPr>
            <a:xfrm>
              <a:off x="2061352" y="3931985"/>
              <a:ext cx="829272" cy="307777"/>
            </a:xfrm>
            <a:prstGeom prst="rect">
              <a:avLst/>
            </a:prstGeom>
            <a:noFill/>
            <a:ln>
              <a:noFill/>
            </a:ln>
          </p:spPr>
          <p:txBody>
            <a:bodyPr wrap="square" rtlCol="0">
              <a:spAutoFit/>
            </a:bodyPr>
            <a:lstStyle/>
            <a:p>
              <a:pPr algn="ctr"/>
              <a:r>
                <a:rPr lang="en-US" sz="1400" b="1" dirty="0">
                  <a:solidFill>
                    <a:srgbClr val="0070C0"/>
                  </a:solidFill>
                </a:rPr>
                <a:t>Laptop</a:t>
              </a:r>
              <a:endParaRPr lang="en-US" sz="1400" b="1" dirty="0"/>
            </a:p>
          </p:txBody>
        </p:sp>
        <p:sp>
          <p:nvSpPr>
            <p:cNvPr id="35" name="TextBox 34">
              <a:extLst>
                <a:ext uri="{FF2B5EF4-FFF2-40B4-BE49-F238E27FC236}">
                  <a16:creationId xmlns:a16="http://schemas.microsoft.com/office/drawing/2014/main" id="{A90CB4E5-8C08-631A-24E5-8B085C2B3AFA}"/>
                </a:ext>
              </a:extLst>
            </p:cNvPr>
            <p:cNvSpPr txBox="1"/>
            <p:nvPr/>
          </p:nvSpPr>
          <p:spPr>
            <a:xfrm>
              <a:off x="1575501" y="5118067"/>
              <a:ext cx="1202333" cy="526298"/>
            </a:xfrm>
            <a:prstGeom prst="rect">
              <a:avLst/>
            </a:prstGeom>
            <a:noFill/>
          </p:spPr>
          <p:txBody>
            <a:bodyPr wrap="square" lIns="9144" tIns="9144" rIns="9144" bIns="9144" rtlCol="0">
              <a:spAutoFit/>
            </a:bodyPr>
            <a:lstStyle/>
            <a:p>
              <a:pPr algn="ctr"/>
              <a:r>
                <a:rPr lang="en-US" sz="1100" b="1" dirty="0"/>
                <a:t>Laptop running logging app like N3FJP</a:t>
              </a:r>
              <a:endParaRPr lang="en-US" sz="1100" dirty="0"/>
            </a:p>
          </p:txBody>
        </p:sp>
        <p:sp>
          <p:nvSpPr>
            <p:cNvPr id="36" name="TextBox 35">
              <a:extLst>
                <a:ext uri="{FF2B5EF4-FFF2-40B4-BE49-F238E27FC236}">
                  <a16:creationId xmlns:a16="http://schemas.microsoft.com/office/drawing/2014/main" id="{CE2B68A3-91CC-F6B3-DB39-D5E00A200A92}"/>
                </a:ext>
              </a:extLst>
            </p:cNvPr>
            <p:cNvSpPr txBox="1"/>
            <p:nvPr/>
          </p:nvSpPr>
          <p:spPr>
            <a:xfrm>
              <a:off x="3358632" y="3823234"/>
              <a:ext cx="447634" cy="172355"/>
            </a:xfrm>
            <a:prstGeom prst="rect">
              <a:avLst/>
            </a:prstGeom>
            <a:noFill/>
          </p:spPr>
          <p:txBody>
            <a:bodyPr wrap="square" lIns="9144" tIns="9144" rIns="9144" bIns="9144" rtlCol="0">
              <a:spAutoFit/>
            </a:bodyPr>
            <a:lstStyle/>
            <a:p>
              <a:r>
                <a:rPr lang="en-US" sz="1000" i="1" dirty="0"/>
                <a:t>Type B</a:t>
              </a:r>
            </a:p>
          </p:txBody>
        </p:sp>
      </p:grpSp>
      <p:sp>
        <p:nvSpPr>
          <p:cNvPr id="43" name="TextBox 42">
            <a:extLst>
              <a:ext uri="{FF2B5EF4-FFF2-40B4-BE49-F238E27FC236}">
                <a16:creationId xmlns:a16="http://schemas.microsoft.com/office/drawing/2014/main" id="{DEE5168A-2710-7899-9B13-C209C663D78A}"/>
              </a:ext>
            </a:extLst>
          </p:cNvPr>
          <p:cNvSpPr txBox="1"/>
          <p:nvPr/>
        </p:nvSpPr>
        <p:spPr>
          <a:xfrm>
            <a:off x="5486428" y="4652658"/>
            <a:ext cx="3511267" cy="1957459"/>
          </a:xfrm>
          <a:prstGeom prst="rect">
            <a:avLst/>
          </a:prstGeom>
          <a:noFill/>
        </p:spPr>
        <p:txBody>
          <a:bodyPr wrap="square" lIns="9144" tIns="9144" rIns="9144" bIns="9144" rtlCol="0">
            <a:spAutoFit/>
          </a:bodyPr>
          <a:lstStyle/>
          <a:p>
            <a:r>
              <a:rPr lang="en-US" sz="1400" b="1" dirty="0">
                <a:solidFill>
                  <a:schemeClr val="tx1">
                    <a:lumMod val="50000"/>
                    <a:lumOff val="50000"/>
                  </a:schemeClr>
                </a:solidFill>
              </a:rPr>
              <a:t>N3FJP CW string setup for the IC-7300</a:t>
            </a:r>
            <a:r>
              <a:rPr lang="en-US" sz="1400" dirty="0">
                <a:solidFill>
                  <a:schemeClr val="tx1">
                    <a:lumMod val="50000"/>
                    <a:lumOff val="50000"/>
                  </a:schemeClr>
                </a:solidFill>
              </a:rPr>
              <a:t>:</a:t>
            </a:r>
          </a:p>
          <a:p>
            <a:pPr marL="171450" indent="-171450">
              <a:buFont typeface="Arial" panose="020B0604020202020204" pitchFamily="34" charset="0"/>
              <a:buChar char="•"/>
            </a:pPr>
            <a:r>
              <a:rPr lang="en-US" sz="1400" dirty="0">
                <a:solidFill>
                  <a:schemeClr val="tx1">
                    <a:lumMod val="50000"/>
                    <a:lumOff val="50000"/>
                  </a:schemeClr>
                </a:solidFill>
              </a:rPr>
              <a:t>In any N3FJP logging app, press CTRL-W to bring up the CW Setup Form.</a:t>
            </a:r>
          </a:p>
          <a:p>
            <a:pPr marL="171450" indent="-171450">
              <a:buFont typeface="Arial" panose="020B0604020202020204" pitchFamily="34" charset="0"/>
              <a:buChar char="•"/>
            </a:pPr>
            <a:r>
              <a:rPr lang="en-US" sz="1400" dirty="0">
                <a:solidFill>
                  <a:schemeClr val="tx1">
                    <a:lumMod val="50000"/>
                    <a:lumOff val="50000"/>
                  </a:schemeClr>
                </a:solidFill>
              </a:rPr>
              <a:t>Set ‘Keying Options’ to NONE.</a:t>
            </a:r>
          </a:p>
          <a:p>
            <a:pPr marL="171450" indent="-171450">
              <a:buFont typeface="Arial" panose="020B0604020202020204" pitchFamily="34" charset="0"/>
              <a:buChar char="•"/>
            </a:pPr>
            <a:r>
              <a:rPr lang="en-US" sz="1400" dirty="0">
                <a:solidFill>
                  <a:schemeClr val="tx1">
                    <a:lumMod val="50000"/>
                    <a:lumOff val="50000"/>
                  </a:schemeClr>
                </a:solidFill>
              </a:rPr>
              <a:t>Enter packets in the </a:t>
            </a:r>
            <a:r>
              <a:rPr lang="en-US" sz="1400" dirty="0" err="1">
                <a:solidFill>
                  <a:schemeClr val="tx1">
                    <a:lumMod val="50000"/>
                    <a:lumOff val="50000"/>
                  </a:schemeClr>
                </a:solidFill>
              </a:rPr>
              <a:t>Fx</a:t>
            </a:r>
            <a:r>
              <a:rPr lang="en-US" sz="1400" dirty="0">
                <a:solidFill>
                  <a:schemeClr val="tx1">
                    <a:lumMod val="50000"/>
                    <a:lumOff val="50000"/>
                  </a:schemeClr>
                </a:solidFill>
              </a:rPr>
              <a:t> fields with the CW to send enclosed within curly brackets like this:</a:t>
            </a:r>
            <a:br>
              <a:rPr lang="en-US" sz="1400" dirty="0">
                <a:solidFill>
                  <a:schemeClr val="tx1">
                    <a:lumMod val="50000"/>
                    <a:lumOff val="50000"/>
                  </a:schemeClr>
                </a:solidFill>
              </a:rPr>
            </a:br>
            <a:r>
              <a:rPr lang="pt-BR" sz="1400" b="1" dirty="0">
                <a:solidFill>
                  <a:schemeClr val="tx1">
                    <a:lumMod val="50000"/>
                    <a:lumOff val="50000"/>
                  </a:schemeClr>
                </a:solidFill>
              </a:rPr>
              <a:t>RI:FEFE94E017{</a:t>
            </a:r>
            <a:r>
              <a:rPr lang="pt-BR" sz="1400" b="1" dirty="0">
                <a:solidFill>
                  <a:srgbClr val="00B050"/>
                </a:solidFill>
              </a:rPr>
              <a:t>5A SCV</a:t>
            </a:r>
            <a:r>
              <a:rPr lang="pt-BR" sz="1400" b="1" dirty="0">
                <a:solidFill>
                  <a:schemeClr val="tx1">
                    <a:lumMod val="50000"/>
                    <a:lumOff val="50000"/>
                  </a:schemeClr>
                </a:solidFill>
              </a:rPr>
              <a:t>}FD</a:t>
            </a:r>
            <a:endParaRPr lang="en-US" sz="1400" b="1" dirty="0">
              <a:solidFill>
                <a:schemeClr val="tx1">
                  <a:lumMod val="50000"/>
                  <a:lumOff val="50000"/>
                </a:schemeClr>
              </a:solidFill>
            </a:endParaRPr>
          </a:p>
          <a:p>
            <a:pPr marL="171450" indent="-171450">
              <a:buFont typeface="Arial" panose="020B0604020202020204" pitchFamily="34" charset="0"/>
              <a:buChar char="•"/>
            </a:pPr>
            <a:endParaRPr lang="en-US" sz="1400" dirty="0">
              <a:solidFill>
                <a:schemeClr val="tx1">
                  <a:lumMod val="50000"/>
                  <a:lumOff val="50000"/>
                </a:schemeClr>
              </a:solidFill>
            </a:endParaRPr>
          </a:p>
        </p:txBody>
      </p:sp>
    </p:spTree>
    <p:extLst>
      <p:ext uri="{BB962C8B-B14F-4D97-AF65-F5344CB8AC3E}">
        <p14:creationId xmlns:p14="http://schemas.microsoft.com/office/powerpoint/2010/main" val="1351771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1391F-0B7C-B1F6-F4BB-8BB08EFFCD8F}"/>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F8848B6D-1D23-27E0-5F2D-21A114076479}"/>
              </a:ext>
            </a:extLst>
          </p:cNvPr>
          <p:cNvSpPr>
            <a:spLocks noGrp="1"/>
          </p:cNvSpPr>
          <p:nvPr>
            <p:ph type="title"/>
          </p:nvPr>
        </p:nvSpPr>
        <p:spPr>
          <a:xfrm>
            <a:off x="457200" y="274638"/>
            <a:ext cx="8229600" cy="1143000"/>
          </a:xfrm>
        </p:spPr>
        <p:txBody>
          <a:bodyPr/>
          <a:lstStyle/>
          <a:p>
            <a:r>
              <a:rPr lang="en-US" sz="4000" dirty="0"/>
              <a:t>Send CW Via </a:t>
            </a:r>
            <a:r>
              <a:rPr lang="en-US" sz="4000" dirty="0" err="1"/>
              <a:t>WinKeyer</a:t>
            </a:r>
            <a:endParaRPr lang="en-US" sz="4000" dirty="0"/>
          </a:p>
        </p:txBody>
      </p:sp>
      <p:sp>
        <p:nvSpPr>
          <p:cNvPr id="4098" name="Content Placeholder 2">
            <a:extLst>
              <a:ext uri="{FF2B5EF4-FFF2-40B4-BE49-F238E27FC236}">
                <a16:creationId xmlns:a16="http://schemas.microsoft.com/office/drawing/2014/main" id="{90279715-2E09-9843-8CB7-4709A0688CC0}"/>
              </a:ext>
            </a:extLst>
          </p:cNvPr>
          <p:cNvSpPr>
            <a:spLocks noGrp="1"/>
          </p:cNvSpPr>
          <p:nvPr>
            <p:ph idx="1"/>
          </p:nvPr>
        </p:nvSpPr>
        <p:spPr>
          <a:xfrm>
            <a:off x="457200" y="1622323"/>
            <a:ext cx="4704921" cy="4586748"/>
          </a:xfrm>
        </p:spPr>
        <p:txBody>
          <a:bodyPr/>
          <a:lstStyle/>
          <a:p>
            <a:r>
              <a:rPr lang="en-US" sz="2000" dirty="0"/>
              <a:t>For transceivers without a command capability, a “</a:t>
            </a:r>
            <a:r>
              <a:rPr lang="en-US" sz="2000" dirty="0" err="1"/>
              <a:t>WinKeyer</a:t>
            </a:r>
            <a:r>
              <a:rPr lang="en-US" sz="2000" dirty="0"/>
              <a:t>” interface box like the “</a:t>
            </a:r>
            <a:r>
              <a:rPr lang="en-US" sz="2000" dirty="0">
                <a:hlinkClick r:id="rId2"/>
              </a:rPr>
              <a:t>WKmini</a:t>
            </a:r>
            <a:r>
              <a:rPr lang="en-US" sz="2000" dirty="0"/>
              <a:t>” is used to translate serial characters into Morse</a:t>
            </a:r>
          </a:p>
          <a:p>
            <a:r>
              <a:rPr lang="en-US" sz="2000" dirty="0"/>
              <a:t>The CW strings are captured in the logging program</a:t>
            </a:r>
          </a:p>
          <a:p>
            <a:r>
              <a:rPr lang="en-US" sz="2000" dirty="0"/>
              <a:t>When an F-key is pressed, the CW string is sent over a serial interface to the WKmini, which keys the rig</a:t>
            </a:r>
          </a:p>
          <a:p>
            <a:r>
              <a:rPr lang="en-US" sz="2000" dirty="0"/>
              <a:t>CW speed for both the logging app and paddle is set in the WKmini</a:t>
            </a:r>
          </a:p>
          <a:p>
            <a:r>
              <a:rPr lang="en-US" sz="2000" dirty="0"/>
              <a:t>In my experience, ferrites must be used liberally to avoid RFI issues</a:t>
            </a:r>
          </a:p>
        </p:txBody>
      </p:sp>
      <p:grpSp>
        <p:nvGrpSpPr>
          <p:cNvPr id="2" name="Group 1">
            <a:extLst>
              <a:ext uri="{FF2B5EF4-FFF2-40B4-BE49-F238E27FC236}">
                <a16:creationId xmlns:a16="http://schemas.microsoft.com/office/drawing/2014/main" id="{212D92D7-DED2-02E8-1848-70BEBF50D9A8}"/>
              </a:ext>
            </a:extLst>
          </p:cNvPr>
          <p:cNvGrpSpPr/>
          <p:nvPr/>
        </p:nvGrpSpPr>
        <p:grpSpPr>
          <a:xfrm>
            <a:off x="5305168" y="1868436"/>
            <a:ext cx="3692527" cy="2359647"/>
            <a:chOff x="1620133" y="3085178"/>
            <a:chExt cx="3692527" cy="2359647"/>
          </a:xfrm>
        </p:grpSpPr>
        <p:cxnSp>
          <p:nvCxnSpPr>
            <p:cNvPr id="3" name="Straight Connector 2">
              <a:extLst>
                <a:ext uri="{FF2B5EF4-FFF2-40B4-BE49-F238E27FC236}">
                  <a16:creationId xmlns:a16="http://schemas.microsoft.com/office/drawing/2014/main" id="{5AAF3A7F-44C6-253F-04C5-87D240877C27}"/>
                </a:ext>
              </a:extLst>
            </p:cNvPr>
            <p:cNvCxnSpPr>
              <a:cxnSpLocks/>
              <a:stCxn id="14" idx="1"/>
              <a:endCxn id="6" idx="3"/>
            </p:cNvCxnSpPr>
            <p:nvPr/>
          </p:nvCxnSpPr>
          <p:spPr>
            <a:xfrm flipH="1" flipV="1">
              <a:off x="2862197" y="4569927"/>
              <a:ext cx="589410" cy="199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1074370-6477-95F9-70CA-FD33D20F52E0}"/>
                </a:ext>
              </a:extLst>
            </p:cNvPr>
            <p:cNvSpPr txBox="1"/>
            <p:nvPr/>
          </p:nvSpPr>
          <p:spPr>
            <a:xfrm>
              <a:off x="3626720" y="3085178"/>
              <a:ext cx="1685940" cy="738664"/>
            </a:xfrm>
            <a:prstGeom prst="rect">
              <a:avLst/>
            </a:prstGeom>
            <a:noFill/>
            <a:ln>
              <a:solidFill>
                <a:schemeClr val="tx1"/>
              </a:solidFill>
            </a:ln>
          </p:spPr>
          <p:txBody>
            <a:bodyPr wrap="square" rtlCol="0">
              <a:spAutoFit/>
            </a:bodyPr>
            <a:lstStyle/>
            <a:p>
              <a:pPr algn="ctr"/>
              <a:endParaRPr lang="en-US" sz="1400" b="1" dirty="0"/>
            </a:p>
            <a:p>
              <a:pPr algn="ctr"/>
              <a:r>
                <a:rPr lang="en-US" sz="1400" b="1" dirty="0">
                  <a:solidFill>
                    <a:srgbClr val="0070C0"/>
                  </a:solidFill>
                </a:rPr>
                <a:t>Transceiver</a:t>
              </a:r>
            </a:p>
            <a:p>
              <a:pPr algn="ctr"/>
              <a:endParaRPr lang="en-US" sz="1400" b="1" dirty="0"/>
            </a:p>
          </p:txBody>
        </p:sp>
        <p:grpSp>
          <p:nvGrpSpPr>
            <p:cNvPr id="5" name="Group 4">
              <a:extLst>
                <a:ext uri="{FF2B5EF4-FFF2-40B4-BE49-F238E27FC236}">
                  <a16:creationId xmlns:a16="http://schemas.microsoft.com/office/drawing/2014/main" id="{78BEE25C-642A-5A20-9220-E873B308F55A}"/>
                </a:ext>
              </a:extLst>
            </p:cNvPr>
            <p:cNvGrpSpPr/>
            <p:nvPr/>
          </p:nvGrpSpPr>
          <p:grpSpPr>
            <a:xfrm>
              <a:off x="1620133" y="3705021"/>
              <a:ext cx="1384300" cy="1181102"/>
              <a:chOff x="7334342" y="4830564"/>
              <a:chExt cx="1384300" cy="1181102"/>
            </a:xfrm>
          </p:grpSpPr>
          <p:sp>
            <p:nvSpPr>
              <p:cNvPr id="19" name="Rectangle 33">
                <a:extLst>
                  <a:ext uri="{FF2B5EF4-FFF2-40B4-BE49-F238E27FC236}">
                    <a16:creationId xmlns:a16="http://schemas.microsoft.com/office/drawing/2014/main" id="{AF97B628-86B7-B842-1446-451E6533719B}"/>
                  </a:ext>
                </a:extLst>
              </p:cNvPr>
              <p:cNvSpPr>
                <a:spLocks noChangeArrowheads="1"/>
              </p:cNvSpPr>
              <p:nvPr/>
            </p:nvSpPr>
            <p:spPr bwMode="auto">
              <a:xfrm>
                <a:off x="7705607" y="4830564"/>
                <a:ext cx="1013035" cy="75593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AutoShape 34">
                <a:extLst>
                  <a:ext uri="{FF2B5EF4-FFF2-40B4-BE49-F238E27FC236}">
                    <a16:creationId xmlns:a16="http://schemas.microsoft.com/office/drawing/2014/main" id="{A60FCE47-D24F-370D-105C-4D7C5DBEC6B0}"/>
                  </a:ext>
                </a:extLst>
              </p:cNvPr>
              <p:cNvSpPr>
                <a:spLocks noChangeArrowheads="1"/>
              </p:cNvSpPr>
              <p:nvPr/>
            </p:nvSpPr>
            <p:spPr bwMode="auto">
              <a:xfrm>
                <a:off x="7334342" y="5585686"/>
                <a:ext cx="1384300" cy="425980"/>
              </a:xfrm>
              <a:prstGeom prst="parallelogram">
                <a:avLst>
                  <a:gd name="adj" fmla="val 88728"/>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6" name="TextBox 5">
              <a:extLst>
                <a:ext uri="{FF2B5EF4-FFF2-40B4-BE49-F238E27FC236}">
                  <a16:creationId xmlns:a16="http://schemas.microsoft.com/office/drawing/2014/main" id="{B7F7242C-0CB0-D39B-453C-6DF2DECEC2A1}"/>
                </a:ext>
              </a:extLst>
            </p:cNvPr>
            <p:cNvSpPr txBox="1"/>
            <p:nvPr/>
          </p:nvSpPr>
          <p:spPr>
            <a:xfrm>
              <a:off x="2475988" y="4476055"/>
              <a:ext cx="386209" cy="187744"/>
            </a:xfrm>
            <a:prstGeom prst="rect">
              <a:avLst/>
            </a:prstGeom>
            <a:noFill/>
          </p:spPr>
          <p:txBody>
            <a:bodyPr wrap="square" lIns="9144" tIns="9144" rIns="9144" bIns="9144" rtlCol="0">
              <a:spAutoFit/>
            </a:bodyPr>
            <a:lstStyle/>
            <a:p>
              <a:pPr algn="r"/>
              <a:r>
                <a:rPr lang="en-US" sz="1100" b="1" dirty="0"/>
                <a:t>USB</a:t>
              </a:r>
            </a:p>
          </p:txBody>
        </p:sp>
        <p:grpSp>
          <p:nvGrpSpPr>
            <p:cNvPr id="7" name="Group 6">
              <a:extLst>
                <a:ext uri="{FF2B5EF4-FFF2-40B4-BE49-F238E27FC236}">
                  <a16:creationId xmlns:a16="http://schemas.microsoft.com/office/drawing/2014/main" id="{F10D0462-D828-1BD3-36F8-1FA583DC442A}"/>
                </a:ext>
              </a:extLst>
            </p:cNvPr>
            <p:cNvGrpSpPr/>
            <p:nvPr/>
          </p:nvGrpSpPr>
          <p:grpSpPr>
            <a:xfrm rot="16200000">
              <a:off x="4754052" y="4429200"/>
              <a:ext cx="241963" cy="274832"/>
              <a:chOff x="4491989" y="6085620"/>
              <a:chExt cx="241963" cy="274832"/>
            </a:xfrm>
          </p:grpSpPr>
          <p:sp>
            <p:nvSpPr>
              <p:cNvPr id="16" name="Rectangle 11">
                <a:extLst>
                  <a:ext uri="{FF2B5EF4-FFF2-40B4-BE49-F238E27FC236}">
                    <a16:creationId xmlns:a16="http://schemas.microsoft.com/office/drawing/2014/main" id="{E6679BE5-1E8E-2234-4D94-ECF556CB2B05}"/>
                  </a:ext>
                </a:extLst>
              </p:cNvPr>
              <p:cNvSpPr>
                <a:spLocks noChangeArrowheads="1"/>
              </p:cNvSpPr>
              <p:nvPr/>
            </p:nvSpPr>
            <p:spPr bwMode="auto">
              <a:xfrm flipH="1">
                <a:off x="4491989" y="6085620"/>
                <a:ext cx="241963" cy="131785"/>
              </a:xfrm>
              <a:prstGeom prst="rect">
                <a:avLst/>
              </a:prstGeom>
              <a:solidFill>
                <a:srgbClr val="808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Rectangle 10">
                <a:extLst>
                  <a:ext uri="{FF2B5EF4-FFF2-40B4-BE49-F238E27FC236}">
                    <a16:creationId xmlns:a16="http://schemas.microsoft.com/office/drawing/2014/main" id="{1B4FB72D-FDE3-23DE-B884-D81F38EFFAC5}"/>
                  </a:ext>
                </a:extLst>
              </p:cNvPr>
              <p:cNvSpPr>
                <a:spLocks noChangeArrowheads="1"/>
              </p:cNvSpPr>
              <p:nvPr/>
            </p:nvSpPr>
            <p:spPr bwMode="auto">
              <a:xfrm rot="5400000" flipH="1">
                <a:off x="4473861" y="6235130"/>
                <a:ext cx="177669" cy="72909"/>
              </a:xfrm>
              <a:prstGeom prst="rect">
                <a:avLst/>
              </a:prstGeom>
              <a:solidFill>
                <a:srgbClr val="808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Rectangle 10">
                <a:extLst>
                  <a:ext uri="{FF2B5EF4-FFF2-40B4-BE49-F238E27FC236}">
                    <a16:creationId xmlns:a16="http://schemas.microsoft.com/office/drawing/2014/main" id="{13CF922F-8F2D-A6C8-3A4A-3B5FD87082CB}"/>
                  </a:ext>
                </a:extLst>
              </p:cNvPr>
              <p:cNvSpPr>
                <a:spLocks noChangeArrowheads="1"/>
              </p:cNvSpPr>
              <p:nvPr/>
            </p:nvSpPr>
            <p:spPr bwMode="auto">
              <a:xfrm rot="5400000" flipH="1">
                <a:off x="4572370" y="6235163"/>
                <a:ext cx="177669" cy="72909"/>
              </a:xfrm>
              <a:prstGeom prst="rect">
                <a:avLst/>
              </a:prstGeom>
              <a:solidFill>
                <a:srgbClr val="808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cxnSp>
          <p:nvCxnSpPr>
            <p:cNvPr id="8" name="Straight Connector 7">
              <a:extLst>
                <a:ext uri="{FF2B5EF4-FFF2-40B4-BE49-F238E27FC236}">
                  <a16:creationId xmlns:a16="http://schemas.microsoft.com/office/drawing/2014/main" id="{12FAC4FD-D3A8-5C00-C45C-438E014592CF}"/>
                </a:ext>
              </a:extLst>
            </p:cNvPr>
            <p:cNvCxnSpPr>
              <a:cxnSpLocks/>
              <a:stCxn id="16" idx="0"/>
              <a:endCxn id="14" idx="3"/>
            </p:cNvCxnSpPr>
            <p:nvPr/>
          </p:nvCxnSpPr>
          <p:spPr>
            <a:xfrm flipH="1">
              <a:off x="4268969" y="4566616"/>
              <a:ext cx="468649" cy="530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EA6B9E9-B5B3-0E1F-9A1D-6162135B3A22}"/>
                </a:ext>
              </a:extLst>
            </p:cNvPr>
            <p:cNvSpPr txBox="1"/>
            <p:nvPr/>
          </p:nvSpPr>
          <p:spPr>
            <a:xfrm>
              <a:off x="3640023" y="3475844"/>
              <a:ext cx="423340" cy="357021"/>
            </a:xfrm>
            <a:prstGeom prst="rect">
              <a:avLst/>
            </a:prstGeom>
            <a:noFill/>
          </p:spPr>
          <p:txBody>
            <a:bodyPr wrap="square" lIns="9144" tIns="9144" rIns="9144" bIns="9144" rtlCol="0">
              <a:spAutoFit/>
            </a:bodyPr>
            <a:lstStyle/>
            <a:p>
              <a:pPr algn="ctr"/>
              <a:r>
                <a:rPr lang="en-US" sz="1100" b="1" dirty="0"/>
                <a:t>CW Jack</a:t>
              </a:r>
            </a:p>
          </p:txBody>
        </p:sp>
        <p:sp>
          <p:nvSpPr>
            <p:cNvPr id="11" name="TextBox 10">
              <a:extLst>
                <a:ext uri="{FF2B5EF4-FFF2-40B4-BE49-F238E27FC236}">
                  <a16:creationId xmlns:a16="http://schemas.microsoft.com/office/drawing/2014/main" id="{2D7EC0FC-428B-17D2-2D2C-B43AF4628F4A}"/>
                </a:ext>
              </a:extLst>
            </p:cNvPr>
            <p:cNvSpPr txBox="1"/>
            <p:nvPr/>
          </p:nvSpPr>
          <p:spPr>
            <a:xfrm>
              <a:off x="4521672" y="4703084"/>
              <a:ext cx="692412" cy="430887"/>
            </a:xfrm>
            <a:prstGeom prst="rect">
              <a:avLst/>
            </a:prstGeom>
            <a:noFill/>
            <a:ln>
              <a:noFill/>
            </a:ln>
          </p:spPr>
          <p:txBody>
            <a:bodyPr wrap="square" rtlCol="0">
              <a:spAutoFit/>
            </a:bodyPr>
            <a:lstStyle/>
            <a:p>
              <a:pPr algn="ctr"/>
              <a:r>
                <a:rPr lang="en-US" sz="1100" b="1" dirty="0">
                  <a:solidFill>
                    <a:srgbClr val="0070C0"/>
                  </a:solidFill>
                </a:rPr>
                <a:t>CW Paddle</a:t>
              </a:r>
              <a:endParaRPr lang="en-US" sz="1100" b="1" dirty="0"/>
            </a:p>
          </p:txBody>
        </p:sp>
        <p:sp>
          <p:nvSpPr>
            <p:cNvPr id="12" name="TextBox 11">
              <a:extLst>
                <a:ext uri="{FF2B5EF4-FFF2-40B4-BE49-F238E27FC236}">
                  <a16:creationId xmlns:a16="http://schemas.microsoft.com/office/drawing/2014/main" id="{B03FAFB0-8B88-6605-F3BB-494E1CEDFE93}"/>
                </a:ext>
              </a:extLst>
            </p:cNvPr>
            <p:cNvSpPr txBox="1"/>
            <p:nvPr/>
          </p:nvSpPr>
          <p:spPr>
            <a:xfrm>
              <a:off x="2061352" y="3836123"/>
              <a:ext cx="829272" cy="307777"/>
            </a:xfrm>
            <a:prstGeom prst="rect">
              <a:avLst/>
            </a:prstGeom>
            <a:noFill/>
            <a:ln>
              <a:noFill/>
            </a:ln>
          </p:spPr>
          <p:txBody>
            <a:bodyPr wrap="square" rtlCol="0">
              <a:spAutoFit/>
            </a:bodyPr>
            <a:lstStyle/>
            <a:p>
              <a:pPr algn="ctr"/>
              <a:r>
                <a:rPr lang="en-US" sz="1400" b="1" dirty="0">
                  <a:solidFill>
                    <a:srgbClr val="0070C0"/>
                  </a:solidFill>
                </a:rPr>
                <a:t>Laptop</a:t>
              </a:r>
              <a:endParaRPr lang="en-US" sz="1400" b="1" dirty="0"/>
            </a:p>
          </p:txBody>
        </p:sp>
        <p:sp>
          <p:nvSpPr>
            <p:cNvPr id="13" name="TextBox 12">
              <a:extLst>
                <a:ext uri="{FF2B5EF4-FFF2-40B4-BE49-F238E27FC236}">
                  <a16:creationId xmlns:a16="http://schemas.microsoft.com/office/drawing/2014/main" id="{0DC4A4A1-EE0E-8B1C-BB43-64557097EBB9}"/>
                </a:ext>
              </a:extLst>
            </p:cNvPr>
            <p:cNvSpPr txBox="1"/>
            <p:nvPr/>
          </p:nvSpPr>
          <p:spPr>
            <a:xfrm>
              <a:off x="1620133" y="4918527"/>
              <a:ext cx="1202333" cy="526298"/>
            </a:xfrm>
            <a:prstGeom prst="rect">
              <a:avLst/>
            </a:prstGeom>
            <a:noFill/>
          </p:spPr>
          <p:txBody>
            <a:bodyPr wrap="square" lIns="9144" tIns="9144" rIns="9144" bIns="9144" rtlCol="0">
              <a:spAutoFit/>
            </a:bodyPr>
            <a:lstStyle/>
            <a:p>
              <a:pPr algn="ctr"/>
              <a:r>
                <a:rPr lang="en-US" sz="1100" b="1" dirty="0"/>
                <a:t>Laptop running logging app like N3FJP</a:t>
              </a:r>
              <a:endParaRPr lang="en-US" sz="1100" dirty="0"/>
            </a:p>
          </p:txBody>
        </p:sp>
        <p:sp>
          <p:nvSpPr>
            <p:cNvPr id="14" name="TextBox 13">
              <a:extLst>
                <a:ext uri="{FF2B5EF4-FFF2-40B4-BE49-F238E27FC236}">
                  <a16:creationId xmlns:a16="http://schemas.microsoft.com/office/drawing/2014/main" id="{263C7076-FA25-D52A-8153-649639526CEC}"/>
                </a:ext>
              </a:extLst>
            </p:cNvPr>
            <p:cNvSpPr txBox="1"/>
            <p:nvPr/>
          </p:nvSpPr>
          <p:spPr>
            <a:xfrm>
              <a:off x="3451607" y="4470350"/>
              <a:ext cx="817362" cy="203133"/>
            </a:xfrm>
            <a:prstGeom prst="rect">
              <a:avLst/>
            </a:prstGeom>
            <a:noFill/>
            <a:ln>
              <a:solidFill>
                <a:schemeClr val="tx1"/>
              </a:solidFill>
            </a:ln>
          </p:spPr>
          <p:txBody>
            <a:bodyPr wrap="square" lIns="9144" tIns="9144" rIns="9144" bIns="9144" rtlCol="0">
              <a:spAutoFit/>
            </a:bodyPr>
            <a:lstStyle/>
            <a:p>
              <a:pPr algn="ctr"/>
              <a:r>
                <a:rPr lang="en-US" sz="1200" b="1" dirty="0">
                  <a:solidFill>
                    <a:srgbClr val="0070C0"/>
                  </a:solidFill>
                </a:rPr>
                <a:t>WKmini</a:t>
              </a:r>
            </a:p>
          </p:txBody>
        </p:sp>
        <p:cxnSp>
          <p:nvCxnSpPr>
            <p:cNvPr id="15" name="Straight Connector 14">
              <a:extLst>
                <a:ext uri="{FF2B5EF4-FFF2-40B4-BE49-F238E27FC236}">
                  <a16:creationId xmlns:a16="http://schemas.microsoft.com/office/drawing/2014/main" id="{CA331516-BDA6-B338-E5C9-D41A61921C71}"/>
                </a:ext>
              </a:extLst>
            </p:cNvPr>
            <p:cNvCxnSpPr>
              <a:cxnSpLocks/>
              <a:stCxn id="14" idx="0"/>
              <a:endCxn id="10" idx="2"/>
            </p:cNvCxnSpPr>
            <p:nvPr/>
          </p:nvCxnSpPr>
          <p:spPr>
            <a:xfrm flipH="1" flipV="1">
              <a:off x="3851693" y="3832865"/>
              <a:ext cx="8595" cy="63748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42" name="Picture 41">
            <a:extLst>
              <a:ext uri="{FF2B5EF4-FFF2-40B4-BE49-F238E27FC236}">
                <a16:creationId xmlns:a16="http://schemas.microsoft.com/office/drawing/2014/main" id="{BA7AE72B-69F4-25BA-FC5E-D40F3D935D1D}"/>
              </a:ext>
            </a:extLst>
          </p:cNvPr>
          <p:cNvPicPr>
            <a:picLocks noChangeAspect="1"/>
          </p:cNvPicPr>
          <p:nvPr/>
        </p:nvPicPr>
        <p:blipFill>
          <a:blip r:embed="rId3"/>
          <a:stretch>
            <a:fillRect/>
          </a:stretch>
        </p:blipFill>
        <p:spPr>
          <a:xfrm>
            <a:off x="6913635" y="4910065"/>
            <a:ext cx="1293072" cy="964446"/>
          </a:xfrm>
          <a:prstGeom prst="rect">
            <a:avLst/>
          </a:prstGeom>
        </p:spPr>
      </p:pic>
      <p:sp>
        <p:nvSpPr>
          <p:cNvPr id="45" name="TextBox 44">
            <a:extLst>
              <a:ext uri="{FF2B5EF4-FFF2-40B4-BE49-F238E27FC236}">
                <a16:creationId xmlns:a16="http://schemas.microsoft.com/office/drawing/2014/main" id="{76D72403-7EB4-18FF-C2D0-8CE53BAE8DB0}"/>
              </a:ext>
            </a:extLst>
          </p:cNvPr>
          <p:cNvSpPr txBox="1"/>
          <p:nvPr/>
        </p:nvSpPr>
        <p:spPr>
          <a:xfrm>
            <a:off x="6913635" y="5874511"/>
            <a:ext cx="1384300" cy="172355"/>
          </a:xfrm>
          <a:prstGeom prst="rect">
            <a:avLst/>
          </a:prstGeom>
          <a:noFill/>
        </p:spPr>
        <p:txBody>
          <a:bodyPr wrap="square" lIns="9144" tIns="9144" rIns="9144" bIns="9144" rtlCol="0">
            <a:spAutoFit/>
          </a:bodyPr>
          <a:lstStyle/>
          <a:p>
            <a:pPr algn="ctr"/>
            <a:r>
              <a:rPr lang="en-US" sz="1000" b="1" dirty="0">
                <a:solidFill>
                  <a:schemeClr val="tx1">
                    <a:lumMod val="50000"/>
                    <a:lumOff val="50000"/>
                  </a:schemeClr>
                </a:solidFill>
              </a:rPr>
              <a:t>2.25" by 1.7" by .625"</a:t>
            </a:r>
            <a:endParaRPr lang="en-US" sz="1000" dirty="0">
              <a:solidFill>
                <a:schemeClr val="tx1">
                  <a:lumMod val="50000"/>
                  <a:lumOff val="50000"/>
                </a:schemeClr>
              </a:solidFill>
            </a:endParaRPr>
          </a:p>
        </p:txBody>
      </p:sp>
    </p:spTree>
    <p:extLst>
      <p:ext uri="{BB962C8B-B14F-4D97-AF65-F5344CB8AC3E}">
        <p14:creationId xmlns:p14="http://schemas.microsoft.com/office/powerpoint/2010/main" val="3225810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20670-45EF-1C05-D145-359C9266C933}"/>
            </a:ext>
          </a:extLst>
        </p:cNvPr>
        <p:cNvGrpSpPr/>
        <p:nvPr/>
      </p:nvGrpSpPr>
      <p:grpSpPr>
        <a:xfrm>
          <a:off x="0" y="0"/>
          <a:ext cx="0" cy="0"/>
          <a:chOff x="0" y="0"/>
          <a:chExt cx="0" cy="0"/>
        </a:xfrm>
      </p:grpSpPr>
      <p:sp>
        <p:nvSpPr>
          <p:cNvPr id="4097" name="Title 1">
            <a:extLst>
              <a:ext uri="{FF2B5EF4-FFF2-40B4-BE49-F238E27FC236}">
                <a16:creationId xmlns:a16="http://schemas.microsoft.com/office/drawing/2014/main" id="{A6FF73F2-4F84-FB5F-FF09-8E29DBCD2138}"/>
              </a:ext>
            </a:extLst>
          </p:cNvPr>
          <p:cNvSpPr>
            <a:spLocks noGrp="1"/>
          </p:cNvSpPr>
          <p:nvPr>
            <p:ph type="title"/>
          </p:nvPr>
        </p:nvSpPr>
        <p:spPr>
          <a:xfrm>
            <a:off x="457200" y="274638"/>
            <a:ext cx="8229600" cy="1143000"/>
          </a:xfrm>
        </p:spPr>
        <p:txBody>
          <a:bodyPr/>
          <a:lstStyle/>
          <a:p>
            <a:r>
              <a:rPr lang="en-US" sz="4000" dirty="0"/>
              <a:t>CW Memories from 2026 Field Day</a:t>
            </a:r>
          </a:p>
        </p:txBody>
      </p:sp>
      <p:sp>
        <p:nvSpPr>
          <p:cNvPr id="4098" name="Content Placeholder 2">
            <a:extLst>
              <a:ext uri="{FF2B5EF4-FFF2-40B4-BE49-F238E27FC236}">
                <a16:creationId xmlns:a16="http://schemas.microsoft.com/office/drawing/2014/main" id="{1DB9A67F-6442-A27A-8100-679A5CC4404F}"/>
              </a:ext>
            </a:extLst>
          </p:cNvPr>
          <p:cNvSpPr>
            <a:spLocks noGrp="1"/>
          </p:cNvSpPr>
          <p:nvPr>
            <p:ph idx="1"/>
          </p:nvPr>
        </p:nvSpPr>
        <p:spPr>
          <a:xfrm>
            <a:off x="457200" y="1600201"/>
            <a:ext cx="4114800" cy="3487994"/>
          </a:xfrm>
        </p:spPr>
        <p:txBody>
          <a:bodyPr/>
          <a:lstStyle/>
          <a:p>
            <a:r>
              <a:rPr lang="en-US" sz="2000" dirty="0"/>
              <a:t>In the 50 CW QSOs I made at the 2026 N6SBC Field Day, I don’t remember once using the CW paddle</a:t>
            </a:r>
          </a:p>
          <a:p>
            <a:pPr>
              <a:spcBef>
                <a:spcPts val="1200"/>
              </a:spcBef>
            </a:pPr>
            <a:r>
              <a:rPr lang="en-US" sz="2000" dirty="0"/>
              <a:t>Every bit of CW I sent was from one of these N3FJP memories</a:t>
            </a:r>
          </a:p>
          <a:p>
            <a:pPr>
              <a:spcBef>
                <a:spcPts val="1200"/>
              </a:spcBef>
            </a:pPr>
            <a:r>
              <a:rPr lang="en-US" sz="2000" dirty="0"/>
              <a:t>The direct command interface to the trailer’s Icom IC-7300 was used, avoiding the need for a clunky </a:t>
            </a:r>
            <a:r>
              <a:rPr lang="en-US" sz="2000" dirty="0" err="1"/>
              <a:t>WinKeyer</a:t>
            </a:r>
            <a:r>
              <a:rPr lang="en-US" sz="2000" dirty="0"/>
              <a:t> interface</a:t>
            </a:r>
          </a:p>
        </p:txBody>
      </p:sp>
      <p:graphicFrame>
        <p:nvGraphicFramePr>
          <p:cNvPr id="2" name="Table 1">
            <a:extLst>
              <a:ext uri="{FF2B5EF4-FFF2-40B4-BE49-F238E27FC236}">
                <a16:creationId xmlns:a16="http://schemas.microsoft.com/office/drawing/2014/main" id="{9C1759E5-377C-A4E4-9185-BDB5A1F8C0AC}"/>
              </a:ext>
            </a:extLst>
          </p:cNvPr>
          <p:cNvGraphicFramePr>
            <a:graphicFrameLocks noGrp="1"/>
          </p:cNvGraphicFramePr>
          <p:nvPr>
            <p:extLst>
              <p:ext uri="{D42A27DB-BD31-4B8C-83A1-F6EECF244321}">
                <p14:modId xmlns:p14="http://schemas.microsoft.com/office/powerpoint/2010/main" val="1102154109"/>
              </p:ext>
            </p:extLst>
          </p:nvPr>
        </p:nvGraphicFramePr>
        <p:xfrm>
          <a:off x="5368412" y="1600200"/>
          <a:ext cx="3089787" cy="3697632"/>
        </p:xfrm>
        <a:graphic>
          <a:graphicData uri="http://schemas.openxmlformats.org/drawingml/2006/table">
            <a:tbl>
              <a:tblPr firstRow="1" bandRow="1">
                <a:tableStyleId>{5C22544A-7EE6-4342-B048-85BDC9FD1C3A}</a:tableStyleId>
              </a:tblPr>
              <a:tblGrid>
                <a:gridCol w="825911">
                  <a:extLst>
                    <a:ext uri="{9D8B030D-6E8A-4147-A177-3AD203B41FA5}">
                      <a16:colId xmlns:a16="http://schemas.microsoft.com/office/drawing/2014/main" val="3585911029"/>
                    </a:ext>
                  </a:extLst>
                </a:gridCol>
                <a:gridCol w="2263876">
                  <a:extLst>
                    <a:ext uri="{9D8B030D-6E8A-4147-A177-3AD203B41FA5}">
                      <a16:colId xmlns:a16="http://schemas.microsoft.com/office/drawing/2014/main" val="2613343973"/>
                    </a:ext>
                  </a:extLst>
                </a:gridCol>
              </a:tblGrid>
              <a:tr h="410848">
                <a:tc>
                  <a:txBody>
                    <a:bodyPr/>
                    <a:lstStyle/>
                    <a:p>
                      <a:pPr algn="ctr"/>
                      <a:r>
                        <a:rPr lang="en-US" dirty="0"/>
                        <a:t>F-key</a:t>
                      </a:r>
                    </a:p>
                  </a:txBody>
                  <a:tcPr/>
                </a:tc>
                <a:tc>
                  <a:txBody>
                    <a:bodyPr/>
                    <a:lstStyle/>
                    <a:p>
                      <a:r>
                        <a:rPr lang="en-US" dirty="0"/>
                        <a:t>CW Text</a:t>
                      </a:r>
                    </a:p>
                  </a:txBody>
                  <a:tcPr/>
                </a:tc>
                <a:extLst>
                  <a:ext uri="{0D108BD9-81ED-4DB2-BD59-A6C34878D82A}">
                    <a16:rowId xmlns:a16="http://schemas.microsoft.com/office/drawing/2014/main" val="1617114005"/>
                  </a:ext>
                </a:extLst>
              </a:tr>
              <a:tr h="410848">
                <a:tc>
                  <a:txBody>
                    <a:bodyPr/>
                    <a:lstStyle/>
                    <a:p>
                      <a:pPr algn="ctr"/>
                      <a:r>
                        <a:rPr lang="en-US" dirty="0"/>
                        <a:t>F2</a:t>
                      </a:r>
                    </a:p>
                  </a:txBody>
                  <a:tcPr/>
                </a:tc>
                <a:tc>
                  <a:txBody>
                    <a:bodyPr/>
                    <a:lstStyle/>
                    <a:p>
                      <a:r>
                        <a:rPr lang="en-US" dirty="0"/>
                        <a:t>N6SBC</a:t>
                      </a:r>
                    </a:p>
                  </a:txBody>
                  <a:tcPr/>
                </a:tc>
                <a:extLst>
                  <a:ext uri="{0D108BD9-81ED-4DB2-BD59-A6C34878D82A}">
                    <a16:rowId xmlns:a16="http://schemas.microsoft.com/office/drawing/2014/main" val="1779946924"/>
                  </a:ext>
                </a:extLst>
              </a:tr>
              <a:tr h="410848">
                <a:tc>
                  <a:txBody>
                    <a:bodyPr/>
                    <a:lstStyle/>
                    <a:p>
                      <a:pPr algn="ctr"/>
                      <a:r>
                        <a:rPr lang="en-US" dirty="0"/>
                        <a:t>F3</a:t>
                      </a:r>
                    </a:p>
                  </a:txBody>
                  <a:tcPr/>
                </a:tc>
                <a:tc>
                  <a:txBody>
                    <a:bodyPr/>
                    <a:lstStyle/>
                    <a:p>
                      <a:r>
                        <a:rPr lang="en-US" dirty="0"/>
                        <a:t>R</a:t>
                      </a:r>
                    </a:p>
                  </a:txBody>
                  <a:tcPr/>
                </a:tc>
                <a:extLst>
                  <a:ext uri="{0D108BD9-81ED-4DB2-BD59-A6C34878D82A}">
                    <a16:rowId xmlns:a16="http://schemas.microsoft.com/office/drawing/2014/main" val="230460676"/>
                  </a:ext>
                </a:extLst>
              </a:tr>
              <a:tr h="410848">
                <a:tc>
                  <a:txBody>
                    <a:bodyPr/>
                    <a:lstStyle/>
                    <a:p>
                      <a:pPr algn="ctr"/>
                      <a:r>
                        <a:rPr lang="en-US" dirty="0"/>
                        <a:t>F4</a:t>
                      </a:r>
                    </a:p>
                  </a:txBody>
                  <a:tcPr/>
                </a:tc>
                <a:tc>
                  <a:txBody>
                    <a:bodyPr/>
                    <a:lstStyle/>
                    <a:p>
                      <a:r>
                        <a:rPr lang="en-US" dirty="0"/>
                        <a:t>5A SCV</a:t>
                      </a:r>
                    </a:p>
                  </a:txBody>
                  <a:tcPr/>
                </a:tc>
                <a:extLst>
                  <a:ext uri="{0D108BD9-81ED-4DB2-BD59-A6C34878D82A}">
                    <a16:rowId xmlns:a16="http://schemas.microsoft.com/office/drawing/2014/main" val="2470207589"/>
                  </a:ext>
                </a:extLst>
              </a:tr>
              <a:tr h="410848">
                <a:tc>
                  <a:txBody>
                    <a:bodyPr/>
                    <a:lstStyle/>
                    <a:p>
                      <a:pPr algn="ctr"/>
                      <a:r>
                        <a:rPr lang="en-US" dirty="0"/>
                        <a:t>F5</a:t>
                      </a:r>
                    </a:p>
                  </a:txBody>
                  <a:tcPr/>
                </a:tc>
                <a:tc>
                  <a:txBody>
                    <a:bodyPr/>
                    <a:lstStyle/>
                    <a:p>
                      <a:r>
                        <a:rPr lang="en-US" dirty="0"/>
                        <a:t>E </a:t>
                      </a:r>
                      <a:r>
                        <a:rPr lang="en-US" dirty="0" err="1"/>
                        <a:t>E</a:t>
                      </a:r>
                      <a:r>
                        <a:rPr lang="en-US" dirty="0"/>
                        <a:t>  (</a:t>
                      </a:r>
                      <a:r>
                        <a:rPr lang="en-US" dirty="0" err="1"/>
                        <a:t>dit</a:t>
                      </a:r>
                      <a:r>
                        <a:rPr lang="en-US" dirty="0"/>
                        <a:t> </a:t>
                      </a:r>
                      <a:r>
                        <a:rPr lang="en-US" dirty="0" err="1"/>
                        <a:t>dit</a:t>
                      </a:r>
                      <a:r>
                        <a:rPr lang="en-US" dirty="0"/>
                        <a:t>)</a:t>
                      </a:r>
                    </a:p>
                  </a:txBody>
                  <a:tcPr/>
                </a:tc>
                <a:extLst>
                  <a:ext uri="{0D108BD9-81ED-4DB2-BD59-A6C34878D82A}">
                    <a16:rowId xmlns:a16="http://schemas.microsoft.com/office/drawing/2014/main" val="2366429495"/>
                  </a:ext>
                </a:extLst>
              </a:tr>
              <a:tr h="410848">
                <a:tc>
                  <a:txBody>
                    <a:bodyPr/>
                    <a:lstStyle/>
                    <a:p>
                      <a:pPr algn="ctr"/>
                      <a:r>
                        <a:rPr lang="en-US" dirty="0"/>
                        <a:t>F6</a:t>
                      </a:r>
                    </a:p>
                  </a:txBody>
                  <a:tcPr/>
                </a:tc>
                <a:tc>
                  <a:txBody>
                    <a:bodyPr/>
                    <a:lstStyle/>
                    <a:p>
                      <a:r>
                        <a:rPr lang="en-US" dirty="0"/>
                        <a:t>&lt;CALL&gt; DE N6SBC</a:t>
                      </a:r>
                    </a:p>
                  </a:txBody>
                  <a:tcPr/>
                </a:tc>
                <a:extLst>
                  <a:ext uri="{0D108BD9-81ED-4DB2-BD59-A6C34878D82A}">
                    <a16:rowId xmlns:a16="http://schemas.microsoft.com/office/drawing/2014/main" val="311894237"/>
                  </a:ext>
                </a:extLst>
              </a:tr>
              <a:tr h="410848">
                <a:tc>
                  <a:txBody>
                    <a:bodyPr/>
                    <a:lstStyle/>
                    <a:p>
                      <a:pPr algn="ctr"/>
                      <a:r>
                        <a:rPr lang="en-US" dirty="0"/>
                        <a:t>F7</a:t>
                      </a:r>
                    </a:p>
                  </a:txBody>
                  <a:tcPr/>
                </a:tc>
                <a:tc>
                  <a:txBody>
                    <a:bodyPr/>
                    <a:lstStyle/>
                    <a:p>
                      <a:r>
                        <a:rPr lang="en-US" dirty="0"/>
                        <a:t>73</a:t>
                      </a:r>
                    </a:p>
                  </a:txBody>
                  <a:tcPr/>
                </a:tc>
                <a:extLst>
                  <a:ext uri="{0D108BD9-81ED-4DB2-BD59-A6C34878D82A}">
                    <a16:rowId xmlns:a16="http://schemas.microsoft.com/office/drawing/2014/main" val="4190147506"/>
                  </a:ext>
                </a:extLst>
              </a:tr>
              <a:tr h="410848">
                <a:tc>
                  <a:txBody>
                    <a:bodyPr/>
                    <a:lstStyle/>
                    <a:p>
                      <a:pPr algn="ctr"/>
                      <a:r>
                        <a:rPr lang="en-US" dirty="0"/>
                        <a:t>F8</a:t>
                      </a:r>
                    </a:p>
                  </a:txBody>
                  <a:tcPr/>
                </a:tc>
                <a:tc>
                  <a:txBody>
                    <a:bodyPr/>
                    <a:lstStyle/>
                    <a:p>
                      <a:r>
                        <a:rPr lang="en-US" dirty="0"/>
                        <a:t>5A</a:t>
                      </a:r>
                    </a:p>
                  </a:txBody>
                  <a:tcPr/>
                </a:tc>
                <a:extLst>
                  <a:ext uri="{0D108BD9-81ED-4DB2-BD59-A6C34878D82A}">
                    <a16:rowId xmlns:a16="http://schemas.microsoft.com/office/drawing/2014/main" val="2587923286"/>
                  </a:ext>
                </a:extLst>
              </a:tr>
              <a:tr h="410848">
                <a:tc>
                  <a:txBody>
                    <a:bodyPr/>
                    <a:lstStyle/>
                    <a:p>
                      <a:pPr algn="ctr"/>
                      <a:r>
                        <a:rPr lang="en-US" dirty="0"/>
                        <a:t>F9</a:t>
                      </a:r>
                    </a:p>
                  </a:txBody>
                  <a:tcPr/>
                </a:tc>
                <a:tc>
                  <a:txBody>
                    <a:bodyPr/>
                    <a:lstStyle/>
                    <a:p>
                      <a:r>
                        <a:rPr lang="en-US" dirty="0"/>
                        <a:t>SCV</a:t>
                      </a:r>
                    </a:p>
                  </a:txBody>
                  <a:tcPr/>
                </a:tc>
                <a:extLst>
                  <a:ext uri="{0D108BD9-81ED-4DB2-BD59-A6C34878D82A}">
                    <a16:rowId xmlns:a16="http://schemas.microsoft.com/office/drawing/2014/main" val="434947967"/>
                  </a:ext>
                </a:extLst>
              </a:tr>
            </a:tbl>
          </a:graphicData>
        </a:graphic>
      </p:graphicFrame>
    </p:spTree>
    <p:extLst>
      <p:ext uri="{BB962C8B-B14F-4D97-AF65-F5344CB8AC3E}">
        <p14:creationId xmlns:p14="http://schemas.microsoft.com/office/powerpoint/2010/main" val="1284013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FBBD4-1E01-F345-A875-65F16F584891}"/>
            </a:ext>
          </a:extLst>
        </p:cNvPr>
        <p:cNvGrpSpPr/>
        <p:nvPr/>
      </p:nvGrpSpPr>
      <p:grpSpPr>
        <a:xfrm>
          <a:off x="0" y="0"/>
          <a:ext cx="0" cy="0"/>
          <a:chOff x="0" y="0"/>
          <a:chExt cx="0" cy="0"/>
        </a:xfrm>
      </p:grpSpPr>
      <p:sp>
        <p:nvSpPr>
          <p:cNvPr id="3073" name="Rectangle 4">
            <a:extLst>
              <a:ext uri="{FF2B5EF4-FFF2-40B4-BE49-F238E27FC236}">
                <a16:creationId xmlns:a16="http://schemas.microsoft.com/office/drawing/2014/main" id="{ACAF3327-356C-09EB-87B4-76394F490DAE}"/>
              </a:ext>
            </a:extLst>
          </p:cNvPr>
          <p:cNvSpPr>
            <a:spLocks noGrp="1" noChangeArrowheads="1"/>
          </p:cNvSpPr>
          <p:nvPr>
            <p:ph type="ctrTitle"/>
          </p:nvPr>
        </p:nvSpPr>
        <p:spPr>
          <a:xfrm>
            <a:off x="685800" y="2659232"/>
            <a:ext cx="7772400" cy="1470025"/>
          </a:xfrm>
        </p:spPr>
        <p:txBody>
          <a:bodyPr/>
          <a:lstStyle/>
          <a:p>
            <a:pPr eaLnBrk="1" hangingPunct="1"/>
            <a:r>
              <a:rPr lang="en-US" dirty="0">
                <a:ea typeface="ＭＳ Ｐゴシック" pitchFamily="34" charset="-128"/>
              </a:rPr>
              <a:t>Questions</a:t>
            </a:r>
          </a:p>
        </p:txBody>
      </p:sp>
    </p:spTree>
    <p:extLst>
      <p:ext uri="{BB962C8B-B14F-4D97-AF65-F5344CB8AC3E}">
        <p14:creationId xmlns:p14="http://schemas.microsoft.com/office/powerpoint/2010/main" val="1300320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60656-79E1-EF6A-6905-A9D0DC444B52}"/>
            </a:ext>
          </a:extLst>
        </p:cNvPr>
        <p:cNvGrpSpPr/>
        <p:nvPr/>
      </p:nvGrpSpPr>
      <p:grpSpPr>
        <a:xfrm>
          <a:off x="0" y="0"/>
          <a:ext cx="0" cy="0"/>
          <a:chOff x="0" y="0"/>
          <a:chExt cx="0" cy="0"/>
        </a:xfrm>
      </p:grpSpPr>
      <p:sp>
        <p:nvSpPr>
          <p:cNvPr id="3073" name="Rectangle 4">
            <a:extLst>
              <a:ext uri="{FF2B5EF4-FFF2-40B4-BE49-F238E27FC236}">
                <a16:creationId xmlns:a16="http://schemas.microsoft.com/office/drawing/2014/main" id="{48A46AF2-FC84-8408-62C9-2846E8FA8D11}"/>
              </a:ext>
            </a:extLst>
          </p:cNvPr>
          <p:cNvSpPr>
            <a:spLocks noGrp="1" noChangeArrowheads="1"/>
          </p:cNvSpPr>
          <p:nvPr>
            <p:ph type="ctrTitle"/>
          </p:nvPr>
        </p:nvSpPr>
        <p:spPr>
          <a:xfrm>
            <a:off x="685800" y="2130425"/>
            <a:ext cx="7772400" cy="3488177"/>
          </a:xfrm>
        </p:spPr>
        <p:txBody>
          <a:bodyPr/>
          <a:lstStyle/>
          <a:p>
            <a:pPr marL="0" indent="0" eaLnBrk="1" hangingPunct="1">
              <a:buNone/>
            </a:pPr>
            <a:r>
              <a:rPr lang="en-US" dirty="0">
                <a:ea typeface="ＭＳ Ｐゴシック" pitchFamily="34" charset="-128"/>
              </a:rPr>
              <a:t>Thank You!</a:t>
            </a:r>
            <a:br>
              <a:rPr lang="en-US" dirty="0">
                <a:ea typeface="ＭＳ Ｐゴシック" pitchFamily="34" charset="-128"/>
              </a:rPr>
            </a:br>
            <a:br>
              <a:rPr lang="en-US" dirty="0">
                <a:ea typeface="ＭＳ Ｐゴシック" pitchFamily="34" charset="-128"/>
              </a:rPr>
            </a:br>
            <a:r>
              <a:rPr lang="en-US" sz="3200" dirty="0">
                <a:solidFill>
                  <a:srgbClr val="0070C0"/>
                </a:solidFill>
                <a:hlinkClick r:id="rId2"/>
              </a:rPr>
              <a:t>jim@deloach.net</a:t>
            </a:r>
            <a:br>
              <a:rPr lang="en-US" sz="3200" dirty="0">
                <a:solidFill>
                  <a:srgbClr val="0070C0"/>
                </a:solidFill>
              </a:rPr>
            </a:br>
            <a:r>
              <a:rPr lang="en-US" sz="3200" dirty="0">
                <a:solidFill>
                  <a:srgbClr val="0070C0"/>
                </a:solidFill>
                <a:hlinkClick r:id="rId3"/>
              </a:rPr>
              <a:t>www.deloach.net/SBCARA/</a:t>
            </a:r>
            <a:r>
              <a:rPr lang="en-US" sz="3200" dirty="0">
                <a:solidFill>
                  <a:srgbClr val="0070C0"/>
                </a:solidFill>
              </a:rPr>
              <a:t> </a:t>
            </a:r>
            <a:endParaRPr lang="en-US" dirty="0">
              <a:ea typeface="ＭＳ Ｐゴシック" pitchFamily="34" charset="-128"/>
            </a:endParaRPr>
          </a:p>
        </p:txBody>
      </p:sp>
    </p:spTree>
    <p:extLst>
      <p:ext uri="{BB962C8B-B14F-4D97-AF65-F5344CB8AC3E}">
        <p14:creationId xmlns:p14="http://schemas.microsoft.com/office/powerpoint/2010/main" val="15911336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5246</TotalTime>
  <Words>1978</Words>
  <Application>Microsoft Office PowerPoint</Application>
  <PresentationFormat>On-screen Show (4:3)</PresentationFormat>
  <Paragraphs>205</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ＭＳ Ｐゴシック</vt:lpstr>
      <vt:lpstr>Arial</vt:lpstr>
      <vt:lpstr>Calibri</vt:lpstr>
      <vt:lpstr>Default Design</vt:lpstr>
      <vt:lpstr>Get Started with CW the Easy Way!</vt:lpstr>
      <vt:lpstr>Introduction</vt:lpstr>
      <vt:lpstr>What is CW?</vt:lpstr>
      <vt:lpstr>What’s So Special About CW?</vt:lpstr>
      <vt:lpstr>Morse Code</vt:lpstr>
      <vt:lpstr>How to Decode Morse Code</vt:lpstr>
      <vt:lpstr>How To Learn Morse Code - Apps</vt:lpstr>
      <vt:lpstr>How To Learn Morse Code –  Online Programs &amp; Resources</vt:lpstr>
      <vt:lpstr>How to Get Started with CW Once You Know Some Morse</vt:lpstr>
      <vt:lpstr>How to Get Started with CW</vt:lpstr>
      <vt:lpstr>Why Contests Are the Best Way to Start Using CW</vt:lpstr>
      <vt:lpstr>Other Advantages of Contesting with CW</vt:lpstr>
      <vt:lpstr>Example of a CW Field Day Exchange</vt:lpstr>
      <vt:lpstr>Field Day Exchange Variations – Missed Call Sign</vt:lpstr>
      <vt:lpstr>Field Day Exchange Variations – Missed Section</vt:lpstr>
      <vt:lpstr>Field Day Exchange Variations – Chattier QSO Wrap-up</vt:lpstr>
      <vt:lpstr>Hints to Make Your First CW Contacts Easier</vt:lpstr>
      <vt:lpstr>CW Speed to Use in Contests</vt:lpstr>
      <vt:lpstr>CW Equipment &amp; Software Setup</vt:lpstr>
      <vt:lpstr>Setting Up a CW Contest Station</vt:lpstr>
      <vt:lpstr>Send CW Via Command Interface to the Rig</vt:lpstr>
      <vt:lpstr>Send CW Via WinKeyer</vt:lpstr>
      <vt:lpstr>CW Memories from 2026 Field Day</vt:lpstr>
      <vt:lpstr>Questions</vt:lpstr>
      <vt:lpstr>Thank You!  jim@deloach.net www.deloach.net/SBCARA/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Started with CW the Easy Way!</dc:title>
  <dc:creator>Jim DeLoach</dc:creator>
  <cp:keywords>Amateur Radio</cp:keywords>
  <cp:lastModifiedBy>Jim DeLoach</cp:lastModifiedBy>
  <cp:revision>88</cp:revision>
  <dcterms:created xsi:type="dcterms:W3CDTF">2020-05-19T04:58:28Z</dcterms:created>
  <dcterms:modified xsi:type="dcterms:W3CDTF">2026-09-07T18:29:11Z</dcterms:modified>
</cp:coreProperties>
</file>